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75" r:id="rId2"/>
    <p:sldId id="257" r:id="rId3"/>
    <p:sldId id="268" r:id="rId4"/>
    <p:sldId id="262" r:id="rId5"/>
    <p:sldId id="263" r:id="rId6"/>
    <p:sldId id="280" r:id="rId7"/>
    <p:sldId id="281" r:id="rId8"/>
    <p:sldId id="282" r:id="rId9"/>
    <p:sldId id="283" r:id="rId10"/>
    <p:sldId id="284" r:id="rId11"/>
    <p:sldId id="287" r:id="rId12"/>
    <p:sldId id="289" r:id="rId13"/>
    <p:sldId id="290" r:id="rId14"/>
    <p:sldId id="291" r:id="rId15"/>
    <p:sldId id="286" r:id="rId16"/>
    <p:sldId id="292" r:id="rId17"/>
    <p:sldId id="297" r:id="rId18"/>
    <p:sldId id="294" r:id="rId19"/>
    <p:sldId id="302" r:id="rId20"/>
    <p:sldId id="293" r:id="rId21"/>
    <p:sldId id="298" r:id="rId22"/>
    <p:sldId id="299" r:id="rId23"/>
    <p:sldId id="300" r:id="rId24"/>
    <p:sldId id="301" r:id="rId25"/>
    <p:sldId id="295" r:id="rId26"/>
    <p:sldId id="296" r:id="rId27"/>
    <p:sldId id="303" r:id="rId28"/>
    <p:sldId id="304" r:id="rId29"/>
    <p:sldId id="305" r:id="rId30"/>
    <p:sldId id="306" r:id="rId31"/>
    <p:sldId id="307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DA0"/>
    <a:srgbClr val="0F3363"/>
    <a:srgbClr val="1498EB"/>
    <a:srgbClr val="8CC5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955" autoAdjust="0"/>
  </p:normalViewPr>
  <p:slideViewPr>
    <p:cSldViewPr snapToGrid="0" showGuides="1">
      <p:cViewPr varScale="1">
        <p:scale>
          <a:sx n="76" d="100"/>
          <a:sy n="76" d="100"/>
        </p:scale>
        <p:origin x="946" y="43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61F342-938D-495F-A779-DE60C44959C1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7AFBC-8F7D-47B6-870C-A4629F70C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796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7AFBC-8F7D-47B6-870C-A4629F70C0E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799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60A28D-025A-4E4A-A249-A9ECFB2632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3D7E27-3FEC-4439-AE4F-D13878471C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3DCFB7-DCB6-48E3-B399-6E485B4B5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EBD413-CC7C-448A-9112-F6B141F18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27FD5C-6940-40E8-9C11-CA9AE3EAA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696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055964-8B30-476E-9C68-F46E20414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39716B7-73ED-4E74-A667-F0F82C34E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50106A-C14D-4CF2-863E-20E9BCCDF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CDCAD7-DEBF-40DE-ADAA-8BB4703E0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75E0DD-DFB2-4E7D-89A0-9605AC538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81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BF16A1E-1729-4847-9C9D-E6C6962219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13C66D-BBCB-4AA4-A940-9FFD1EBC3C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E6E9AF-68E2-4E9C-B05A-A46864201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0C40FF-58CF-4B8C-A009-BBE89D334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84E403-DA80-41CC-8C60-13BAE44DB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773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DC5A5D-512D-46B3-931E-8CFCEC027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2F168F-4E9C-4E82-840C-D0EBF6CC0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B3EDCE-D1D5-4FAA-AF12-FA86D7D3F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6C482F-07A9-4734-8C50-323F963E2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80B223-DBBE-4C90-B1BD-A8F09A042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01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C867C4-4800-4C45-A6DF-9747762D1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9785D9-2171-4205-89C9-8ABD3C8D6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48D2C5-1B87-4174-86B7-14502D45C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955FF6-4C68-46EB-925D-7B3BC4ED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B3E7AE-38F4-4AFF-B5E2-8606B66B2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258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E39B83-017E-4412-A2FD-5527F8E03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F6DC56-A466-4D7F-9BA7-3A87C1A8DA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22ED73-979B-44D9-8236-5A430D76B1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E20A17-9AF6-45A3-8E36-94C121282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CB2BDD-E651-4355-A6CF-7A614B4D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F64AA9-EDFF-4751-8AA4-B4659114D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764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131FA2-42A9-457A-B287-E06CC14A6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C594C4-433B-4507-8DFE-6E553673B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B75F5C-EBC4-41E0-82FD-F34F9BD18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774DB35-9B94-4A5E-BED3-8A162D81D9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A32257-BBDE-46EC-8C63-124BF8F044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5853BEA-DAC0-419F-B44E-0BC7EEC0A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8BC410-299E-41F1-A4F8-BBD0D6D24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F3425BB-D564-43A8-8CC6-C29306858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884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7AE138-3FA8-48AB-BADD-32C1410A3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4A7BCDC-3E8B-427D-9FD8-CF5ED307E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5A7270-5834-429A-9C1A-9EED11505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275CAA-3D97-42B3-9216-E83574D5F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78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A58C30C-5FD4-4964-85F5-09C7AD0BC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7A99B0-1492-4BD6-8580-CA53A7CAC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3A8B41-0EDE-499E-B6DF-4ABE01482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956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03E648-C42C-4959-9F6E-C7BB1A347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F318E7-2B4A-4FC1-8290-334C5B881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5E603F-328C-4CD4-8630-726B85B55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FD08CF-BA50-4F56-89CF-F678D734A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50BBBB-ECDA-485F-899C-908D833E7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CD655A-4B46-4490-A28F-C7111C23D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826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C10907-3575-4DC7-8B6A-F9531EC14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7A97163-46E6-4070-9F27-1877D5FF11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B0E8A2-595E-4D72-B01B-9D831B7107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A01FCB-7B14-46DA-BBE1-16CD58053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DAC299-1C27-4107-9AB8-95ABB26C8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3D3FA7-1516-407B-8A04-213027E50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135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1AD9191-8D2E-45AD-A35D-FF1709729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2B9238-EA52-40BD-BF05-90F6845FF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9CE7C5-C890-4A25-9F78-A5C28D2DEF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15600-37E8-44BC-AA5E-F363076827E3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CA6843-FD10-419A-A874-579C42EA15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4994C6-04C4-404E-8965-DD386CD37E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514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10B2561-025A-4114-84C5-EB37821264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EB4568A-34F7-4FEE-B5A2-F09FF92AACDE}"/>
              </a:ext>
            </a:extLst>
          </p:cNvPr>
          <p:cNvSpPr/>
          <p:nvPr/>
        </p:nvSpPr>
        <p:spPr>
          <a:xfrm>
            <a:off x="4148196" y="3758684"/>
            <a:ext cx="389561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800" b="1" spc="600" dirty="0">
                <a:solidFill>
                  <a:schemeClr val="bg1"/>
                </a:solidFill>
              </a:rPr>
              <a:t>영화</a:t>
            </a:r>
            <a:endParaRPr lang="en-US" altLang="ko-KR" sz="4800" b="1" spc="600" dirty="0">
              <a:solidFill>
                <a:schemeClr val="bg1"/>
              </a:solidFill>
            </a:endParaRPr>
          </a:p>
          <a:p>
            <a:pPr algn="ctr"/>
            <a:r>
              <a:rPr lang="ko-KR" altLang="en-US" sz="4800" b="1" spc="600" dirty="0">
                <a:solidFill>
                  <a:schemeClr val="bg1"/>
                </a:solidFill>
              </a:rPr>
              <a:t>예약시스템 </a:t>
            </a:r>
            <a:endParaRPr lang="en-US" altLang="ko-KR" sz="4800" b="1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128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영화관 </a:t>
            </a:r>
            <a:r>
              <a:rPr lang="ko-KR" altLang="en-US" sz="3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메인화면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2637183" y="5461408"/>
            <a:ext cx="5952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sz="1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RentcarMain.jsp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메인화면을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실행하고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Jsp:include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Page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각 기능을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Center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이동하는 기능을 담습니다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2FD8765-74B0-48E9-AFF9-11C4F1061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267" y="1781179"/>
            <a:ext cx="5703475" cy="28554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4D2D970-F6D5-4379-A879-1564F1D5F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100" y="1091367"/>
            <a:ext cx="3098581" cy="4396235"/>
          </a:xfrm>
          <a:prstGeom prst="rect">
            <a:avLst/>
          </a:prstGeom>
        </p:spPr>
      </p:pic>
      <p:sp>
        <p:nvSpPr>
          <p:cNvPr id="14" name="円/楕円 5">
            <a:extLst>
              <a:ext uri="{FF2B5EF4-FFF2-40B4-BE49-F238E27FC236}">
                <a16:creationId xmlns:a16="http://schemas.microsoft.com/office/drawing/2014/main" id="{92234ABC-E97B-4B62-9A89-D6D4F5EA7CBC}"/>
              </a:ext>
            </a:extLst>
          </p:cNvPr>
          <p:cNvSpPr/>
          <p:nvPr/>
        </p:nvSpPr>
        <p:spPr>
          <a:xfrm>
            <a:off x="11186562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9067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740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</a:t>
            </a:r>
            <a:r>
              <a:rPr lang="en-US" altLang="ko-KR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2637183" y="5461408"/>
            <a:ext cx="5952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화면을 구성하는 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Form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만들고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로그인을 실제 작동하게 하는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MemberLoginProc.jsp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이동하게 만듭니다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995D971-850A-4107-928A-FFCBA986C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243" y="1267046"/>
            <a:ext cx="4672642" cy="344820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BD18AA7-F26E-41C6-9FB1-13FF231D4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13" y="1534256"/>
            <a:ext cx="5610917" cy="2633696"/>
          </a:xfrm>
          <a:prstGeom prst="rect">
            <a:avLst/>
          </a:prstGeom>
        </p:spPr>
      </p:pic>
      <p:sp>
        <p:nvSpPr>
          <p:cNvPr id="11" name="円/楕円 5">
            <a:extLst>
              <a:ext uri="{FF2B5EF4-FFF2-40B4-BE49-F238E27FC236}">
                <a16:creationId xmlns:a16="http://schemas.microsoft.com/office/drawing/2014/main" id="{A09AA373-AFF8-4FE1-B7CC-1284BE3C08B1}"/>
              </a:ext>
            </a:extLst>
          </p:cNvPr>
          <p:cNvSpPr/>
          <p:nvPr/>
        </p:nvSpPr>
        <p:spPr>
          <a:xfrm>
            <a:off x="11186562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2616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처리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2637183" y="5292262"/>
            <a:ext cx="59529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MemberLogin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넘어온 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pass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값을 </a:t>
            </a:r>
            <a:r>
              <a:rPr lang="en-US" altLang="ko-KR" sz="1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get</a:t>
            </a:r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Parameter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들고와서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데이터베이스 쿼리를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처리해주는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DAO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getMember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만들어놓은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쿼리를 실행하고 다시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메인화면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MovieMain.jsp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이동합니다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6485A7B-6473-46EB-AA3D-0E1E19990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82" y="1303188"/>
            <a:ext cx="5008352" cy="33681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E7DCF26-526C-43EA-A0BF-B53700A4E716}"/>
              </a:ext>
            </a:extLst>
          </p:cNvPr>
          <p:cNvSpPr txBox="1"/>
          <p:nvPr/>
        </p:nvSpPr>
        <p:spPr>
          <a:xfrm>
            <a:off x="928186" y="4786247"/>
            <a:ext cx="389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                      </a:t>
            </a:r>
            <a:r>
              <a:rPr lang="en-US" altLang="ko-KR" b="1" dirty="0" err="1"/>
              <a:t>RentcarDAO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35B16F-102B-42B2-BA04-7FB984284184}"/>
              </a:ext>
            </a:extLst>
          </p:cNvPr>
          <p:cNvSpPr txBox="1"/>
          <p:nvPr/>
        </p:nvSpPr>
        <p:spPr>
          <a:xfrm>
            <a:off x="5992191" y="4773391"/>
            <a:ext cx="389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                      </a:t>
            </a:r>
            <a:r>
              <a:rPr lang="en-US" altLang="ko-KR" b="1" dirty="0" err="1"/>
              <a:t>MemberLoginProc</a:t>
            </a:r>
            <a:endParaRPr lang="ko-KR" altLang="en-US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4826482-CF4F-43E6-BF53-60D1220A2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585" y="1189796"/>
            <a:ext cx="3891280" cy="3596451"/>
          </a:xfrm>
          <a:prstGeom prst="rect">
            <a:avLst/>
          </a:prstGeom>
        </p:spPr>
      </p:pic>
      <p:sp>
        <p:nvSpPr>
          <p:cNvPr id="14" name="円/楕円 5">
            <a:extLst>
              <a:ext uri="{FF2B5EF4-FFF2-40B4-BE49-F238E27FC236}">
                <a16:creationId xmlns:a16="http://schemas.microsoft.com/office/drawing/2014/main" id="{A120202B-A751-4137-964D-C441AFE9AEB4}"/>
              </a:ext>
            </a:extLst>
          </p:cNvPr>
          <p:cNvSpPr/>
          <p:nvPr/>
        </p:nvSpPr>
        <p:spPr>
          <a:xfrm>
            <a:off x="11186562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0486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740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 종류별 검색</a:t>
            </a:r>
            <a:endParaRPr kumimoji="1" lang="en-US" altLang="ko-KR" sz="3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3371326" y="5311828"/>
            <a:ext cx="59529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액션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멜로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스릴러를</a:t>
            </a:r>
            <a:endParaRPr lang="en-US" altLang="ko-KR" sz="1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1,2,3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카테고리로 지정해서 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SQL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생성하고</a:t>
            </a:r>
            <a:endParaRPr lang="en-US" altLang="ko-KR" sz="1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카테고리를 조회하는 쿼리문을 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DAO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생성해서 </a:t>
            </a:r>
            <a:endParaRPr lang="en-US" altLang="ko-KR" sz="1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2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CategoryList.jsp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담아와서 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개씩 뿌려줍니다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/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88E0BD-652D-417B-8AB5-3FBB44AAC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588" y="1649927"/>
            <a:ext cx="2960978" cy="32964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ED61C99-1C5B-4557-B16A-704C0EF24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289" y="1649927"/>
            <a:ext cx="3552900" cy="336085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8876F67-5279-4DFE-87A0-7D0FB695C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137" y="1281552"/>
            <a:ext cx="2371725" cy="276225"/>
          </a:xfrm>
          <a:prstGeom prst="rect">
            <a:avLst/>
          </a:prstGeom>
        </p:spPr>
      </p:pic>
      <p:sp>
        <p:nvSpPr>
          <p:cNvPr id="11" name="円/楕円 5">
            <a:extLst>
              <a:ext uri="{FF2B5EF4-FFF2-40B4-BE49-F238E27FC236}">
                <a16:creationId xmlns:a16="http://schemas.microsoft.com/office/drawing/2014/main" id="{76F9219C-7A34-4724-B151-B0FB67F46C1C}"/>
              </a:ext>
            </a:extLst>
          </p:cNvPr>
          <p:cNvSpPr/>
          <p:nvPr/>
        </p:nvSpPr>
        <p:spPr>
          <a:xfrm>
            <a:off x="11186562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6883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 전체</a:t>
            </a:r>
            <a:endParaRPr kumimoji="1" lang="en-US" altLang="ko-KR" sz="3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2763724" y="5479066"/>
            <a:ext cx="5952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보여주는 기능을 이전과 같은 방법으로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MovieDAO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안에 있는 쿼리문을 통해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차량을 보여줍니다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246BD15-C19A-408D-A961-FAB14B754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866" y="1114408"/>
            <a:ext cx="923925" cy="2952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0C2986C-2CA7-4711-BE35-B02C2257C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356" y="1472546"/>
            <a:ext cx="4868830" cy="391290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E6DE78B-5B73-4C71-AB8B-CFC4C6C0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782" y="1301300"/>
            <a:ext cx="3204818" cy="4162233"/>
          </a:xfrm>
          <a:prstGeom prst="rect">
            <a:avLst/>
          </a:prstGeom>
        </p:spPr>
      </p:pic>
      <p:sp>
        <p:nvSpPr>
          <p:cNvPr id="14" name="円/楕円 5">
            <a:extLst>
              <a:ext uri="{FF2B5EF4-FFF2-40B4-BE49-F238E27FC236}">
                <a16:creationId xmlns:a16="http://schemas.microsoft.com/office/drawing/2014/main" id="{985A3F00-25C8-4DB4-B529-0A1972A6ED17}"/>
              </a:ext>
            </a:extLst>
          </p:cNvPr>
          <p:cNvSpPr/>
          <p:nvPr/>
        </p:nvSpPr>
        <p:spPr>
          <a:xfrm>
            <a:off x="11186562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6386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370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예약하기</a:t>
            </a:r>
            <a:r>
              <a:rPr kumimoji="1" lang="en-US" altLang="ko-KR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 화면</a:t>
            </a:r>
            <a:r>
              <a:rPr kumimoji="1" lang="en-US" altLang="ko-KR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7239663" y="3146461"/>
            <a:ext cx="59529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클릭시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센터에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예약하기 정보화면을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뿌려줄것을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설정합니다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/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전체검색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선택후구매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버튼 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구현과정을 하나씩 설명 드리겠습니다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BE79B0-6E70-41D2-BF1F-A641EBAA1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140" y="3712530"/>
            <a:ext cx="3149600" cy="302080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2F58D89-EED6-4F54-A329-36ED0F4B5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986" y="1639141"/>
            <a:ext cx="3643876" cy="43536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239DA00-1B3A-45D1-895D-22C184DB7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29" y="1092838"/>
            <a:ext cx="3308474" cy="2619692"/>
          </a:xfrm>
          <a:prstGeom prst="rect">
            <a:avLst/>
          </a:prstGeom>
        </p:spPr>
      </p:pic>
      <p:sp>
        <p:nvSpPr>
          <p:cNvPr id="11" name="円/楕円 5">
            <a:extLst>
              <a:ext uri="{FF2B5EF4-FFF2-40B4-BE49-F238E27FC236}">
                <a16:creationId xmlns:a16="http://schemas.microsoft.com/office/drawing/2014/main" id="{918F5130-8575-4812-8B47-B1D376AAD94C}"/>
              </a:ext>
            </a:extLst>
          </p:cNvPr>
          <p:cNvSpPr/>
          <p:nvPr/>
        </p:nvSpPr>
        <p:spPr>
          <a:xfrm>
            <a:off x="11186562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3664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예약확인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3119535" y="5461408"/>
            <a:ext cx="5952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 </a:t>
            </a:r>
            <a:r>
              <a:rPr lang="ko-KR" altLang="en-US" b="1" dirty="0"/>
              <a:t>예약하기에서 뿌려준 정보를 </a:t>
            </a:r>
            <a:endParaRPr lang="en-US" altLang="ko-KR" b="1" dirty="0"/>
          </a:p>
          <a:p>
            <a:pPr algn="ctr"/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예약확인에서 담아서 화면에 뿌려줍니다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6F70D7C-A97D-45E7-8E28-0B20924DC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36" y="1783662"/>
            <a:ext cx="6173291" cy="324511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252D3FA-2123-4EDA-82F2-D91A449B5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927" y="1563316"/>
            <a:ext cx="4648360" cy="340820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EC99498-F07C-4901-8504-129208422912}"/>
              </a:ext>
            </a:extLst>
          </p:cNvPr>
          <p:cNvSpPr txBox="1"/>
          <p:nvPr/>
        </p:nvSpPr>
        <p:spPr>
          <a:xfrm>
            <a:off x="5947700" y="5012904"/>
            <a:ext cx="595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MovieOptionSelect</a:t>
            </a:r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.jsp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円/楕円 5">
            <a:extLst>
              <a:ext uri="{FF2B5EF4-FFF2-40B4-BE49-F238E27FC236}">
                <a16:creationId xmlns:a16="http://schemas.microsoft.com/office/drawing/2014/main" id="{96AF3058-0EBE-464F-BDC1-9FA18EFF1AB1}"/>
              </a:ext>
            </a:extLst>
          </p:cNvPr>
          <p:cNvSpPr/>
          <p:nvPr/>
        </p:nvSpPr>
        <p:spPr>
          <a:xfrm>
            <a:off x="11186562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6933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예약삭제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3123200" y="5517731"/>
            <a:ext cx="5952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예약삭제 버튼 </a:t>
            </a:r>
            <a:r>
              <a:rPr lang="ko-KR" altLang="en-US" sz="1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클릭시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 기능을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할수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있도록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MovieReserveDel.jsp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구현한다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48CEF4-77D8-4FB7-B75B-B564E61F4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82" y="1141397"/>
            <a:ext cx="6172200" cy="32480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C569EE9-9625-4101-AA9D-BD391FB3F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180" y="1141397"/>
            <a:ext cx="3447900" cy="397233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63EF0D2-5A21-4A48-ADC7-67CCEFB0502F}"/>
              </a:ext>
            </a:extLst>
          </p:cNvPr>
          <p:cNvSpPr txBox="1"/>
          <p:nvPr/>
        </p:nvSpPr>
        <p:spPr>
          <a:xfrm>
            <a:off x="6239070" y="5092076"/>
            <a:ext cx="595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MovieReserveDel.jsp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円/楕円 5">
            <a:extLst>
              <a:ext uri="{FF2B5EF4-FFF2-40B4-BE49-F238E27FC236}">
                <a16:creationId xmlns:a16="http://schemas.microsoft.com/office/drawing/2014/main" id="{AEFDE50A-A4A6-4CB3-80DB-634F121EFBE0}"/>
              </a:ext>
            </a:extLst>
          </p:cNvPr>
          <p:cNvSpPr/>
          <p:nvPr/>
        </p:nvSpPr>
        <p:spPr>
          <a:xfrm>
            <a:off x="11186562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852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4" b="209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4EDA84CF-B07B-4B95-B792-90E88B9CA065}"/>
              </a:ext>
            </a:extLst>
          </p:cNvPr>
          <p:cNvGrpSpPr/>
          <p:nvPr/>
        </p:nvGrpSpPr>
        <p:grpSpPr>
          <a:xfrm>
            <a:off x="0" y="0"/>
            <a:ext cx="7498080" cy="6858000"/>
            <a:chOff x="0" y="0"/>
            <a:chExt cx="7498080" cy="6858000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70225421-8710-48F5-904D-2B3411B1CAFE}"/>
                </a:ext>
              </a:extLst>
            </p:cNvPr>
            <p:cNvSpPr/>
            <p:nvPr/>
          </p:nvSpPr>
          <p:spPr>
            <a:xfrm rot="5400000">
              <a:off x="320040" y="-320040"/>
              <a:ext cx="6858000" cy="7498080"/>
            </a:xfrm>
            <a:custGeom>
              <a:avLst/>
              <a:gdLst>
                <a:gd name="connsiteX0" fmla="*/ 0 w 6858000"/>
                <a:gd name="connsiteY0" fmla="*/ 9103360 h 9103360"/>
                <a:gd name="connsiteX1" fmla="*/ 0 w 6858000"/>
                <a:gd name="connsiteY1" fmla="*/ 4630092 h 9103360"/>
                <a:gd name="connsiteX2" fmla="*/ 0 w 6858000"/>
                <a:gd name="connsiteY2" fmla="*/ 2258728 h 9103360"/>
                <a:gd name="connsiteX3" fmla="*/ 0 w 6858000"/>
                <a:gd name="connsiteY3" fmla="*/ 0 h 9103360"/>
                <a:gd name="connsiteX4" fmla="*/ 6858000 w 6858000"/>
                <a:gd name="connsiteY4" fmla="*/ 4473268 h 9103360"/>
                <a:gd name="connsiteX5" fmla="*/ 6858000 w 6858000"/>
                <a:gd name="connsiteY5" fmla="*/ 9103360 h 9103360"/>
                <a:gd name="connsiteX6" fmla="*/ 6819557 w 6858000"/>
                <a:gd name="connsiteY6" fmla="*/ 9078284 h 9103360"/>
                <a:gd name="connsiteX7" fmla="*/ 6844632 w 6858000"/>
                <a:gd name="connsiteY7" fmla="*/ 9103360 h 910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58000" h="9103360">
                  <a:moveTo>
                    <a:pt x="0" y="9103360"/>
                  </a:moveTo>
                  <a:lnTo>
                    <a:pt x="0" y="4630092"/>
                  </a:lnTo>
                  <a:lnTo>
                    <a:pt x="0" y="2258728"/>
                  </a:lnTo>
                  <a:lnTo>
                    <a:pt x="0" y="0"/>
                  </a:lnTo>
                  <a:lnTo>
                    <a:pt x="6858000" y="4473268"/>
                  </a:lnTo>
                  <a:lnTo>
                    <a:pt x="6858000" y="9103360"/>
                  </a:lnTo>
                  <a:lnTo>
                    <a:pt x="6819557" y="9078284"/>
                  </a:lnTo>
                  <a:lnTo>
                    <a:pt x="6844632" y="9103360"/>
                  </a:lnTo>
                  <a:close/>
                </a:path>
              </a:pathLst>
            </a:custGeom>
            <a:solidFill>
              <a:srgbClr val="2F6DA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E8CD81-1D39-4287-829F-639FDD38091E}"/>
                </a:ext>
              </a:extLst>
            </p:cNvPr>
            <p:cNvSpPr txBox="1"/>
            <p:nvPr/>
          </p:nvSpPr>
          <p:spPr>
            <a:xfrm>
              <a:off x="307946" y="2506097"/>
              <a:ext cx="185339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bg1"/>
                  </a:solidFill>
                </a:rPr>
                <a:t>Part 3 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28C922-99CE-40CD-96F7-B00D35BBCF11}"/>
                </a:ext>
              </a:extLst>
            </p:cNvPr>
            <p:cNvSpPr txBox="1"/>
            <p:nvPr/>
          </p:nvSpPr>
          <p:spPr>
            <a:xfrm>
              <a:off x="307946" y="3578446"/>
              <a:ext cx="39805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</a:rPr>
                <a:t>게시판</a:t>
              </a:r>
              <a:r>
                <a:rPr lang="en-US" altLang="ko-KR" sz="4000" dirty="0">
                  <a:solidFill>
                    <a:schemeClr val="bg1"/>
                  </a:solidFill>
                </a:rPr>
                <a:t>(Model1)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564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937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latin typeface="나눔바른고딕" panose="020B0603020101020101" pitchFamily="50" charset="-127"/>
                <a:ea typeface="Malgun Gothic" panose="020B0503020000020004" pitchFamily="34" charset="-127"/>
              </a:rPr>
              <a:t>Model1 </a:t>
            </a:r>
            <a:r>
              <a:rPr kumimoji="1" lang="ko-KR" altLang="en-US" sz="3600" b="1" dirty="0">
                <a:latin typeface="나눔바른고딕" panose="020B0603020101020101" pitchFamily="50" charset="-127"/>
                <a:ea typeface="Malgun Gothic" panose="020B0503020000020004" pitchFamily="34" charset="-127"/>
              </a:rPr>
              <a:t>구조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9" name="그래픽 228" descr="모래시계">
            <a:extLst>
              <a:ext uri="{FF2B5EF4-FFF2-40B4-BE49-F238E27FC236}">
                <a16:creationId xmlns:a16="http://schemas.microsoft.com/office/drawing/2014/main" id="{5F33FD6E-BBC0-480C-8ABA-567F00663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484" y="2465467"/>
            <a:ext cx="1661466" cy="1661466"/>
          </a:xfrm>
          <a:prstGeom prst="rect">
            <a:avLst/>
          </a:prstGeom>
        </p:spPr>
      </p:pic>
      <p:pic>
        <p:nvPicPr>
          <p:cNvPr id="233" name="그래픽 232" descr="아이디어를 가진 사람">
            <a:extLst>
              <a:ext uri="{FF2B5EF4-FFF2-40B4-BE49-F238E27FC236}">
                <a16:creationId xmlns:a16="http://schemas.microsoft.com/office/drawing/2014/main" id="{670930DF-862B-4936-B253-E2BBE73568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01371" y="2290242"/>
            <a:ext cx="1990176" cy="199017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F79F0A-D62C-416A-B2EF-CB35EFBB6A5F}"/>
              </a:ext>
            </a:extLst>
          </p:cNvPr>
          <p:cNvSpPr/>
          <p:nvPr/>
        </p:nvSpPr>
        <p:spPr>
          <a:xfrm>
            <a:off x="1000452" y="1950722"/>
            <a:ext cx="1234747" cy="1298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Browser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EB722-5A06-4006-AE9F-857588050138}"/>
              </a:ext>
            </a:extLst>
          </p:cNvPr>
          <p:cNvSpPr/>
          <p:nvPr/>
        </p:nvSpPr>
        <p:spPr>
          <a:xfrm>
            <a:off x="3243136" y="2141660"/>
            <a:ext cx="1939955" cy="954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JSP</a:t>
            </a:r>
          </a:p>
          <a:p>
            <a:pPr algn="ctr"/>
            <a:r>
              <a:rPr lang="en-US" altLang="ko-KR" dirty="0"/>
              <a:t>(View)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40AF8A-7816-4650-9879-04E5A3733506}"/>
              </a:ext>
            </a:extLst>
          </p:cNvPr>
          <p:cNvSpPr/>
          <p:nvPr/>
        </p:nvSpPr>
        <p:spPr>
          <a:xfrm>
            <a:off x="6311848" y="2112727"/>
            <a:ext cx="1036320" cy="10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DAO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F8D1796-4A34-4CF2-85C8-A488B878289B}"/>
              </a:ext>
            </a:extLst>
          </p:cNvPr>
          <p:cNvSpPr/>
          <p:nvPr/>
        </p:nvSpPr>
        <p:spPr>
          <a:xfrm>
            <a:off x="8520055" y="2066022"/>
            <a:ext cx="1036320" cy="1258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Base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E1694AD-F0D4-4710-8EDE-6290C034A040}"/>
              </a:ext>
            </a:extLst>
          </p:cNvPr>
          <p:cNvCxnSpPr/>
          <p:nvPr/>
        </p:nvCxnSpPr>
        <p:spPr>
          <a:xfrm>
            <a:off x="2357120" y="2290242"/>
            <a:ext cx="741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30152B8-55C8-4522-862F-0B078ED56376}"/>
              </a:ext>
            </a:extLst>
          </p:cNvPr>
          <p:cNvCxnSpPr>
            <a:cxnSpLocks/>
          </p:cNvCxnSpPr>
          <p:nvPr/>
        </p:nvCxnSpPr>
        <p:spPr>
          <a:xfrm flipH="1">
            <a:off x="2369250" y="2970610"/>
            <a:ext cx="641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B8511F3-E982-4565-AB13-5EFDCB3F3545}"/>
              </a:ext>
            </a:extLst>
          </p:cNvPr>
          <p:cNvCxnSpPr/>
          <p:nvPr/>
        </p:nvCxnSpPr>
        <p:spPr>
          <a:xfrm>
            <a:off x="5183091" y="2618777"/>
            <a:ext cx="11516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1E37EFF-B3B8-4FA6-89B1-AA398EB56C6B}"/>
              </a:ext>
            </a:extLst>
          </p:cNvPr>
          <p:cNvCxnSpPr>
            <a:cxnSpLocks/>
          </p:cNvCxnSpPr>
          <p:nvPr/>
        </p:nvCxnSpPr>
        <p:spPr>
          <a:xfrm>
            <a:off x="7400630" y="2600180"/>
            <a:ext cx="10261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3DA441C-9788-4337-A5D6-207DFEDC1FAF}"/>
              </a:ext>
            </a:extLst>
          </p:cNvPr>
          <p:cNvSpPr txBox="1"/>
          <p:nvPr/>
        </p:nvSpPr>
        <p:spPr>
          <a:xfrm>
            <a:off x="2229728" y="2343906"/>
            <a:ext cx="125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request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2B2B255-D87D-491A-8626-FACE5496664C}"/>
              </a:ext>
            </a:extLst>
          </p:cNvPr>
          <p:cNvSpPr txBox="1"/>
          <p:nvPr/>
        </p:nvSpPr>
        <p:spPr>
          <a:xfrm>
            <a:off x="2009589" y="3375107"/>
            <a:ext cx="125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Response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948423C-F9BD-4FB0-93F1-B31ECC072CF9}"/>
              </a:ext>
            </a:extLst>
          </p:cNvPr>
          <p:cNvSpPr/>
          <p:nvPr/>
        </p:nvSpPr>
        <p:spPr>
          <a:xfrm>
            <a:off x="3261956" y="4366374"/>
            <a:ext cx="1939955" cy="954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JavaBean</a:t>
            </a:r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8E47B4B-99DD-48EC-AC96-65D62434B515}"/>
              </a:ext>
            </a:extLst>
          </p:cNvPr>
          <p:cNvCxnSpPr/>
          <p:nvPr/>
        </p:nvCxnSpPr>
        <p:spPr>
          <a:xfrm flipV="1">
            <a:off x="4583139" y="3163930"/>
            <a:ext cx="0" cy="1095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DDD6F45-6BDF-44B1-93CB-FB39EF7E1C00}"/>
              </a:ext>
            </a:extLst>
          </p:cNvPr>
          <p:cNvCxnSpPr/>
          <p:nvPr/>
        </p:nvCxnSpPr>
        <p:spPr>
          <a:xfrm>
            <a:off x="3727385" y="3124827"/>
            <a:ext cx="0" cy="1125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215CA79-824F-4F3E-B067-22543BF24401}"/>
              </a:ext>
            </a:extLst>
          </p:cNvPr>
          <p:cNvCxnSpPr/>
          <p:nvPr/>
        </p:nvCxnSpPr>
        <p:spPr>
          <a:xfrm flipV="1">
            <a:off x="5183091" y="3280647"/>
            <a:ext cx="3065964" cy="1393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19F014A-B623-49F3-A8B5-2D38C377AC7E}"/>
              </a:ext>
            </a:extLst>
          </p:cNvPr>
          <p:cNvCxnSpPr/>
          <p:nvPr/>
        </p:nvCxnSpPr>
        <p:spPr>
          <a:xfrm flipH="1">
            <a:off x="5359273" y="3375107"/>
            <a:ext cx="3356710" cy="1576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円/楕円 5">
            <a:extLst>
              <a:ext uri="{FF2B5EF4-FFF2-40B4-BE49-F238E27FC236}">
                <a16:creationId xmlns:a16="http://schemas.microsoft.com/office/drawing/2014/main" id="{95CDD3BD-2B69-4320-AEB6-A5C690607032}"/>
              </a:ext>
            </a:extLst>
          </p:cNvPr>
          <p:cNvSpPr/>
          <p:nvPr/>
        </p:nvSpPr>
        <p:spPr>
          <a:xfrm>
            <a:off x="11186562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円/楕円 5">
            <a:extLst>
              <a:ext uri="{FF2B5EF4-FFF2-40B4-BE49-F238E27FC236}">
                <a16:creationId xmlns:a16="http://schemas.microsoft.com/office/drawing/2014/main" id="{8601A490-7472-45C9-9A9F-05F041D1B0E6}"/>
              </a:ext>
            </a:extLst>
          </p:cNvPr>
          <p:cNvSpPr/>
          <p:nvPr/>
        </p:nvSpPr>
        <p:spPr>
          <a:xfrm>
            <a:off x="11405176" y="132633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3378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" b="143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六角形 2"/>
          <p:cNvSpPr/>
          <p:nvPr/>
        </p:nvSpPr>
        <p:spPr>
          <a:xfrm rot="5400000">
            <a:off x="3308448" y="1025938"/>
            <a:ext cx="5575103" cy="4806124"/>
          </a:xfrm>
          <a:prstGeom prst="hexagon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9B0EC6-4E7B-487C-BFA7-93BA67B82501}"/>
              </a:ext>
            </a:extLst>
          </p:cNvPr>
          <p:cNvSpPr txBox="1"/>
          <p:nvPr/>
        </p:nvSpPr>
        <p:spPr>
          <a:xfrm>
            <a:off x="3925373" y="3075057"/>
            <a:ext cx="4341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Hello, My Summer!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349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201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리스트 조회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3119535" y="5443521"/>
            <a:ext cx="5952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BoardBean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bean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담아서 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번호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제목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작성자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작성일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조회수 정보를 뿌려줍니다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9CBB753-7CA3-494F-9FC9-08EE949EA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6" y="1636267"/>
            <a:ext cx="6131578" cy="324441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3D50522-EEC1-4450-A881-FC2A7461C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278" y="1211743"/>
            <a:ext cx="4923908" cy="4248689"/>
          </a:xfrm>
          <a:prstGeom prst="rect">
            <a:avLst/>
          </a:prstGeom>
        </p:spPr>
      </p:pic>
      <p:sp>
        <p:nvSpPr>
          <p:cNvPr id="14" name="円/楕円 5">
            <a:extLst>
              <a:ext uri="{FF2B5EF4-FFF2-40B4-BE49-F238E27FC236}">
                <a16:creationId xmlns:a16="http://schemas.microsoft.com/office/drawing/2014/main" id="{16CA90B0-509A-4330-AA88-1F19C3BD28F2}"/>
              </a:ext>
            </a:extLst>
          </p:cNvPr>
          <p:cNvSpPr/>
          <p:nvPr/>
        </p:nvSpPr>
        <p:spPr>
          <a:xfrm>
            <a:off x="11186562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円/楕円 5">
            <a:extLst>
              <a:ext uri="{FF2B5EF4-FFF2-40B4-BE49-F238E27FC236}">
                <a16:creationId xmlns:a16="http://schemas.microsoft.com/office/drawing/2014/main" id="{0E629D64-B72E-4928-9EC5-785B2559C111}"/>
              </a:ext>
            </a:extLst>
          </p:cNvPr>
          <p:cNvSpPr/>
          <p:nvPr/>
        </p:nvSpPr>
        <p:spPr>
          <a:xfrm>
            <a:off x="11393698" y="128970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8508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정보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3119535" y="5500215"/>
            <a:ext cx="5952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BoardBean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bean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담아와서 각 정보를 뿌려주고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버튼클릭시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기능을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담당하는곳에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링크를 걸어준다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/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F746C7D-66A8-42E6-8ABE-E4394878B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01" y="1654154"/>
            <a:ext cx="5865953" cy="30185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060FBEA-2EE9-499E-B04C-7A7708C19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209" y="1561182"/>
            <a:ext cx="5532120" cy="3204532"/>
          </a:xfrm>
          <a:prstGeom prst="rect">
            <a:avLst/>
          </a:prstGeom>
        </p:spPr>
      </p:pic>
      <p:sp>
        <p:nvSpPr>
          <p:cNvPr id="11" name="円/楕円 5">
            <a:extLst>
              <a:ext uri="{FF2B5EF4-FFF2-40B4-BE49-F238E27FC236}">
                <a16:creationId xmlns:a16="http://schemas.microsoft.com/office/drawing/2014/main" id="{C68EB8DF-1A8B-45EB-AFAE-497844B87D44}"/>
              </a:ext>
            </a:extLst>
          </p:cNvPr>
          <p:cNvSpPr/>
          <p:nvPr/>
        </p:nvSpPr>
        <p:spPr>
          <a:xfrm>
            <a:off x="11186562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円/楕円 5">
            <a:extLst>
              <a:ext uri="{FF2B5EF4-FFF2-40B4-BE49-F238E27FC236}">
                <a16:creationId xmlns:a16="http://schemas.microsoft.com/office/drawing/2014/main" id="{0581766A-9FBF-4914-96BD-F047E4ACCBAA}"/>
              </a:ext>
            </a:extLst>
          </p:cNvPr>
          <p:cNvSpPr/>
          <p:nvPr/>
        </p:nvSpPr>
        <p:spPr>
          <a:xfrm>
            <a:off x="11393524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9512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답변게시판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3177514" y="5301016"/>
            <a:ext cx="59529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sz="1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BoardRewriteForm.jsp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데이터값을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입력 받아서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BoardRewriteProc.jsp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뿌려주고 </a:t>
            </a:r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BoardDAO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있는 답변 쿼리문을 실행해서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화면수정을 합니다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B266A92-96F9-4081-81AE-CB34A77BC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75" y="1091367"/>
            <a:ext cx="3840785" cy="247006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717F525-4555-4577-836D-E2A5FEBC5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54" y="3400701"/>
            <a:ext cx="3590225" cy="212051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CF7CBFC-B97A-4690-B682-40235EBEC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875" y="1120503"/>
            <a:ext cx="4244165" cy="353323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AE1017C-EAE8-40A2-B4AE-6095F3BD6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1666" y="1120503"/>
            <a:ext cx="3142385" cy="357526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B1AAE01-506B-4AD2-8B2F-75D916EB2040}"/>
              </a:ext>
            </a:extLst>
          </p:cNvPr>
          <p:cNvSpPr txBox="1"/>
          <p:nvPr/>
        </p:nvSpPr>
        <p:spPr>
          <a:xfrm>
            <a:off x="2896373" y="4777461"/>
            <a:ext cx="595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BoardRewriteProc.jsp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60305A-5F8F-41FC-8310-9D7474FA6FA5}"/>
              </a:ext>
            </a:extLst>
          </p:cNvPr>
          <p:cNvSpPr txBox="1"/>
          <p:nvPr/>
        </p:nvSpPr>
        <p:spPr>
          <a:xfrm>
            <a:off x="8182179" y="4780007"/>
            <a:ext cx="309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BoardRewriteForm.jsp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円/楕円 5">
            <a:extLst>
              <a:ext uri="{FF2B5EF4-FFF2-40B4-BE49-F238E27FC236}">
                <a16:creationId xmlns:a16="http://schemas.microsoft.com/office/drawing/2014/main" id="{8975AE34-1E41-4599-B1CE-DEE0808D1C60}"/>
              </a:ext>
            </a:extLst>
          </p:cNvPr>
          <p:cNvSpPr/>
          <p:nvPr/>
        </p:nvSpPr>
        <p:spPr>
          <a:xfrm>
            <a:off x="11186562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5">
            <a:extLst>
              <a:ext uri="{FF2B5EF4-FFF2-40B4-BE49-F238E27FC236}">
                <a16:creationId xmlns:a16="http://schemas.microsoft.com/office/drawing/2014/main" id="{7BEF5F7F-11CE-47FA-8784-CC568D327023}"/>
              </a:ext>
            </a:extLst>
          </p:cNvPr>
          <p:cNvSpPr/>
          <p:nvPr/>
        </p:nvSpPr>
        <p:spPr>
          <a:xfrm>
            <a:off x="11416863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1860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수정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3445257" y="4281236"/>
            <a:ext cx="595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b="1" dirty="0" err="1">
                <a:ea typeface="나눔바른고딕" panose="020B0603020101020101" pitchFamily="50" charset="-127"/>
              </a:rPr>
              <a:t>BoardUpdateForm.jsp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B63A3D1-8860-4E01-835D-2C57350CE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83" y="1095687"/>
            <a:ext cx="3702658" cy="22224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E179E2F-1736-43C8-83FD-B85276A23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16" y="3378193"/>
            <a:ext cx="3561133" cy="214778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FBC674A-6CDA-4EF7-B4FA-974AD73FD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047" y="1091227"/>
            <a:ext cx="4511969" cy="302356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AC941B9-DE3A-47FA-8A03-A57180A87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0180" y="1091227"/>
            <a:ext cx="2840450" cy="378888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0B1AD8-6DC4-4BED-8B2F-A278F9CBE4C8}"/>
              </a:ext>
            </a:extLst>
          </p:cNvPr>
          <p:cNvSpPr txBox="1"/>
          <p:nvPr/>
        </p:nvSpPr>
        <p:spPr>
          <a:xfrm>
            <a:off x="7316217" y="4954001"/>
            <a:ext cx="595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b="1" dirty="0" err="1">
                <a:ea typeface="나눔바른고딕" panose="020B0603020101020101" pitchFamily="50" charset="-127"/>
              </a:rPr>
              <a:t>BoardUpdateProc.jsp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7DD6D2-BA99-4BFC-84AE-13E65DBB6FD5}"/>
              </a:ext>
            </a:extLst>
          </p:cNvPr>
          <p:cNvSpPr txBox="1"/>
          <p:nvPr/>
        </p:nvSpPr>
        <p:spPr>
          <a:xfrm>
            <a:off x="3119535" y="5430583"/>
            <a:ext cx="59529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b="1" dirty="0" err="1">
                <a:ea typeface="나눔바른고딕" panose="020B0603020101020101" pitchFamily="50" charset="-127"/>
              </a:rPr>
              <a:t>BoardUpdateForm.jsp</a:t>
            </a:r>
            <a:r>
              <a:rPr lang="ko-KR" altLang="en-US" b="1" dirty="0">
                <a:ea typeface="나눔바른고딕" panose="020B0603020101020101" pitchFamily="50" charset="-127"/>
              </a:rPr>
              <a:t>에서 입력한 값을 받아와서</a:t>
            </a:r>
            <a:endParaRPr lang="en-US" altLang="ko-KR" b="1" dirty="0"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BoardUpdateProc.jsp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값을 뿌려주고 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BoardDAO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있는 </a:t>
            </a:r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updat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쿼리문을 실행해서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화면수정을 합니다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円/楕円 5">
            <a:extLst>
              <a:ext uri="{FF2B5EF4-FFF2-40B4-BE49-F238E27FC236}">
                <a16:creationId xmlns:a16="http://schemas.microsoft.com/office/drawing/2014/main" id="{C3C96BA7-1846-43E3-8C0A-C7A2154C2E62}"/>
              </a:ext>
            </a:extLst>
          </p:cNvPr>
          <p:cNvSpPr/>
          <p:nvPr/>
        </p:nvSpPr>
        <p:spPr>
          <a:xfrm>
            <a:off x="11186562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5">
            <a:extLst>
              <a:ext uri="{FF2B5EF4-FFF2-40B4-BE49-F238E27FC236}">
                <a16:creationId xmlns:a16="http://schemas.microsoft.com/office/drawing/2014/main" id="{EA917138-B4B8-42AA-840E-64454811B23B}"/>
              </a:ext>
            </a:extLst>
          </p:cNvPr>
          <p:cNvSpPr/>
          <p:nvPr/>
        </p:nvSpPr>
        <p:spPr>
          <a:xfrm>
            <a:off x="11398702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7665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삭제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2637183" y="5461408"/>
            <a:ext cx="595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77BE6B7-78F6-4470-BDA2-62DC64381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42" y="1091367"/>
            <a:ext cx="4371408" cy="214883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9B031B6-694D-424A-B402-8E4287822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670" y="1091367"/>
            <a:ext cx="3477479" cy="26428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E24CAA2-D547-4CE9-88E4-7D8143DF1795}"/>
              </a:ext>
            </a:extLst>
          </p:cNvPr>
          <p:cNvSpPr txBox="1"/>
          <p:nvPr/>
        </p:nvSpPr>
        <p:spPr>
          <a:xfrm>
            <a:off x="4944519" y="3796808"/>
            <a:ext cx="3895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b="1" dirty="0" err="1">
                <a:ea typeface="나눔바른고딕" panose="020B0603020101020101" pitchFamily="50" charset="-127"/>
              </a:rPr>
              <a:t>BoardDeleteForm.jsp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A90392F-03B6-4DE0-BF6F-A589DA072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3969" y="1091367"/>
            <a:ext cx="3060481" cy="358611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6B800BE-4F51-46B5-9F8B-FF6B04834BD8}"/>
              </a:ext>
            </a:extLst>
          </p:cNvPr>
          <p:cNvSpPr txBox="1"/>
          <p:nvPr/>
        </p:nvSpPr>
        <p:spPr>
          <a:xfrm>
            <a:off x="8213499" y="4838583"/>
            <a:ext cx="3895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b="1" dirty="0" err="1">
                <a:ea typeface="나눔바른고딕" panose="020B0603020101020101" pitchFamily="50" charset="-127"/>
              </a:rPr>
              <a:t>BoardDeleteProc.jsp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092AA7-8285-4DD9-A698-006775E16C24}"/>
              </a:ext>
            </a:extLst>
          </p:cNvPr>
          <p:cNvSpPr txBox="1"/>
          <p:nvPr/>
        </p:nvSpPr>
        <p:spPr>
          <a:xfrm>
            <a:off x="3740559" y="4869915"/>
            <a:ext cx="3895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b="1" dirty="0" err="1">
                <a:ea typeface="나눔바른고딕" panose="020B0603020101020101" pitchFamily="50" charset="-127"/>
              </a:rPr>
              <a:t>BoardDeleteForm.jsp</a:t>
            </a:r>
            <a:r>
              <a:rPr lang="en-US" altLang="ko-KR" b="1" dirty="0"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ea typeface="나눔바른고딕" panose="020B0603020101020101" pitchFamily="50" charset="-127"/>
              </a:rPr>
              <a:t>에서 </a:t>
            </a:r>
            <a:endParaRPr lang="en-US" altLang="ko-KR" b="1" dirty="0"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ea typeface="나눔바른고딕" panose="020B0603020101020101" pitchFamily="50" charset="-127"/>
              </a:rPr>
              <a:t>패스워드 값을 </a:t>
            </a:r>
            <a:r>
              <a:rPr lang="en-US" altLang="ko-KR" b="1" dirty="0">
                <a:ea typeface="나눔바른고딕" panose="020B0603020101020101" pitchFamily="50" charset="-127"/>
              </a:rPr>
              <a:t>Proc</a:t>
            </a:r>
            <a:r>
              <a:rPr lang="ko-KR" altLang="en-US" b="1" dirty="0">
                <a:ea typeface="나눔바른고딕" panose="020B0603020101020101" pitchFamily="50" charset="-127"/>
              </a:rPr>
              <a:t>로 넘겨서 </a:t>
            </a:r>
            <a:r>
              <a:rPr lang="en-US" altLang="ko-KR" b="1" dirty="0" err="1">
                <a:ea typeface="나눔바른고딕" panose="020B0603020101020101" pitchFamily="50" charset="-127"/>
              </a:rPr>
              <a:t>BoardDAO</a:t>
            </a:r>
            <a:r>
              <a:rPr lang="ko-KR" altLang="en-US" b="1" dirty="0">
                <a:ea typeface="나눔바른고딕" panose="020B0603020101020101" pitchFamily="50" charset="-127"/>
              </a:rPr>
              <a:t>에 </a:t>
            </a:r>
            <a:r>
              <a:rPr lang="en-US" altLang="ko-KR" b="1" dirty="0">
                <a:ea typeface="나눔바른고딕" panose="020B0603020101020101" pitchFamily="50" charset="-127"/>
              </a:rPr>
              <a:t>delete</a:t>
            </a:r>
            <a:r>
              <a:rPr lang="ko-KR" altLang="en-US" b="1" dirty="0">
                <a:ea typeface="나눔바른고딕" panose="020B0603020101020101" pitchFamily="50" charset="-127"/>
              </a:rPr>
              <a:t>쿼리문을 </a:t>
            </a:r>
            <a:endParaRPr lang="en-US" altLang="ko-KR" b="1" dirty="0"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ea typeface="나눔바른고딕" panose="020B0603020101020101" pitchFamily="50" charset="-127"/>
              </a:rPr>
              <a:t>실행해서 삭제해준다</a:t>
            </a:r>
            <a:r>
              <a:rPr lang="en-US" altLang="ko-KR" b="1" dirty="0">
                <a:ea typeface="나눔바른고딕" panose="020B0603020101020101" pitchFamily="50" charset="-127"/>
              </a:rPr>
              <a:t>.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円/楕円 5">
            <a:extLst>
              <a:ext uri="{FF2B5EF4-FFF2-40B4-BE49-F238E27FC236}">
                <a16:creationId xmlns:a16="http://schemas.microsoft.com/office/drawing/2014/main" id="{DA88420E-9B0A-4D6D-9720-F03E5BB4FD7C}"/>
              </a:ext>
            </a:extLst>
          </p:cNvPr>
          <p:cNvSpPr/>
          <p:nvPr/>
        </p:nvSpPr>
        <p:spPr>
          <a:xfrm>
            <a:off x="11186562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5">
            <a:extLst>
              <a:ext uri="{FF2B5EF4-FFF2-40B4-BE49-F238E27FC236}">
                <a16:creationId xmlns:a16="http://schemas.microsoft.com/office/drawing/2014/main" id="{3F406184-C765-483D-BF6B-1DE3E74D418D}"/>
              </a:ext>
            </a:extLst>
          </p:cNvPr>
          <p:cNvSpPr/>
          <p:nvPr/>
        </p:nvSpPr>
        <p:spPr>
          <a:xfrm>
            <a:off x="11386544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081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4" b="209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4EDA84CF-B07B-4B95-B792-90E88B9CA065}"/>
              </a:ext>
            </a:extLst>
          </p:cNvPr>
          <p:cNvGrpSpPr/>
          <p:nvPr/>
        </p:nvGrpSpPr>
        <p:grpSpPr>
          <a:xfrm>
            <a:off x="0" y="0"/>
            <a:ext cx="7498080" cy="6858000"/>
            <a:chOff x="0" y="0"/>
            <a:chExt cx="7498080" cy="6858000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70225421-8710-48F5-904D-2B3411B1CAFE}"/>
                </a:ext>
              </a:extLst>
            </p:cNvPr>
            <p:cNvSpPr/>
            <p:nvPr/>
          </p:nvSpPr>
          <p:spPr>
            <a:xfrm rot="5400000">
              <a:off x="320040" y="-320040"/>
              <a:ext cx="6858000" cy="7498080"/>
            </a:xfrm>
            <a:custGeom>
              <a:avLst/>
              <a:gdLst>
                <a:gd name="connsiteX0" fmla="*/ 0 w 6858000"/>
                <a:gd name="connsiteY0" fmla="*/ 9103360 h 9103360"/>
                <a:gd name="connsiteX1" fmla="*/ 0 w 6858000"/>
                <a:gd name="connsiteY1" fmla="*/ 4630092 h 9103360"/>
                <a:gd name="connsiteX2" fmla="*/ 0 w 6858000"/>
                <a:gd name="connsiteY2" fmla="*/ 2258728 h 9103360"/>
                <a:gd name="connsiteX3" fmla="*/ 0 w 6858000"/>
                <a:gd name="connsiteY3" fmla="*/ 0 h 9103360"/>
                <a:gd name="connsiteX4" fmla="*/ 6858000 w 6858000"/>
                <a:gd name="connsiteY4" fmla="*/ 4473268 h 9103360"/>
                <a:gd name="connsiteX5" fmla="*/ 6858000 w 6858000"/>
                <a:gd name="connsiteY5" fmla="*/ 9103360 h 9103360"/>
                <a:gd name="connsiteX6" fmla="*/ 6819557 w 6858000"/>
                <a:gd name="connsiteY6" fmla="*/ 9078284 h 9103360"/>
                <a:gd name="connsiteX7" fmla="*/ 6844632 w 6858000"/>
                <a:gd name="connsiteY7" fmla="*/ 9103360 h 910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58000" h="9103360">
                  <a:moveTo>
                    <a:pt x="0" y="9103360"/>
                  </a:moveTo>
                  <a:lnTo>
                    <a:pt x="0" y="4630092"/>
                  </a:lnTo>
                  <a:lnTo>
                    <a:pt x="0" y="2258728"/>
                  </a:lnTo>
                  <a:lnTo>
                    <a:pt x="0" y="0"/>
                  </a:lnTo>
                  <a:lnTo>
                    <a:pt x="6858000" y="4473268"/>
                  </a:lnTo>
                  <a:lnTo>
                    <a:pt x="6858000" y="9103360"/>
                  </a:lnTo>
                  <a:lnTo>
                    <a:pt x="6819557" y="9078284"/>
                  </a:lnTo>
                  <a:lnTo>
                    <a:pt x="6844632" y="9103360"/>
                  </a:lnTo>
                  <a:close/>
                </a:path>
              </a:pathLst>
            </a:custGeom>
            <a:solidFill>
              <a:srgbClr val="2F6DA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E8CD81-1D39-4287-829F-639FDD38091E}"/>
                </a:ext>
              </a:extLst>
            </p:cNvPr>
            <p:cNvSpPr txBox="1"/>
            <p:nvPr/>
          </p:nvSpPr>
          <p:spPr>
            <a:xfrm>
              <a:off x="307946" y="2506097"/>
              <a:ext cx="185339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bg1"/>
                  </a:solidFill>
                </a:rPr>
                <a:t>Part 4 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28C922-99CE-40CD-96F7-B00D35BBCF11}"/>
                </a:ext>
              </a:extLst>
            </p:cNvPr>
            <p:cNvSpPr txBox="1"/>
            <p:nvPr/>
          </p:nvSpPr>
          <p:spPr>
            <a:xfrm>
              <a:off x="307946" y="3578446"/>
              <a:ext cx="39805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</a:rPr>
                <a:t>게시판</a:t>
              </a:r>
              <a:r>
                <a:rPr lang="en-US" altLang="ko-KR" sz="4000" dirty="0">
                  <a:solidFill>
                    <a:schemeClr val="bg1"/>
                  </a:solidFill>
                </a:rPr>
                <a:t>(Model2)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8356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937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latin typeface="나눔바른고딕" panose="020B0603020101020101" pitchFamily="50" charset="-127"/>
                <a:ea typeface="Malgun Gothic" panose="020B0503020000020004" pitchFamily="34" charset="-127"/>
              </a:rPr>
              <a:t>Model2 </a:t>
            </a:r>
            <a:r>
              <a:rPr kumimoji="1" lang="ko-KR" altLang="en-US" sz="3600" b="1" dirty="0">
                <a:latin typeface="나눔바른고딕" panose="020B0603020101020101" pitchFamily="50" charset="-127"/>
                <a:ea typeface="Malgun Gothic" panose="020B0503020000020004" pitchFamily="34" charset="-127"/>
              </a:rPr>
              <a:t>구조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9" name="그래픽 228" descr="모래시계">
            <a:extLst>
              <a:ext uri="{FF2B5EF4-FFF2-40B4-BE49-F238E27FC236}">
                <a16:creationId xmlns:a16="http://schemas.microsoft.com/office/drawing/2014/main" id="{5F33FD6E-BBC0-480C-8ABA-567F00663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484" y="2465467"/>
            <a:ext cx="1661466" cy="1661466"/>
          </a:xfrm>
          <a:prstGeom prst="rect">
            <a:avLst/>
          </a:prstGeom>
        </p:spPr>
      </p:pic>
      <p:pic>
        <p:nvPicPr>
          <p:cNvPr id="233" name="그래픽 232" descr="아이디어를 가진 사람">
            <a:extLst>
              <a:ext uri="{FF2B5EF4-FFF2-40B4-BE49-F238E27FC236}">
                <a16:creationId xmlns:a16="http://schemas.microsoft.com/office/drawing/2014/main" id="{670930DF-862B-4936-B253-E2BBE73568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01371" y="2290242"/>
            <a:ext cx="1990176" cy="199017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F79F0A-D62C-416A-B2EF-CB35EFBB6A5F}"/>
              </a:ext>
            </a:extLst>
          </p:cNvPr>
          <p:cNvSpPr/>
          <p:nvPr/>
        </p:nvSpPr>
        <p:spPr>
          <a:xfrm>
            <a:off x="1000452" y="1950722"/>
            <a:ext cx="1234747" cy="1298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Browser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2CE447F-6C65-4A1B-81A3-9772780173FA}"/>
              </a:ext>
            </a:extLst>
          </p:cNvPr>
          <p:cNvSpPr/>
          <p:nvPr/>
        </p:nvSpPr>
        <p:spPr>
          <a:xfrm>
            <a:off x="3246426" y="1342306"/>
            <a:ext cx="1939955" cy="954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Servlet</a:t>
            </a:r>
          </a:p>
          <a:p>
            <a:pPr algn="ctr"/>
            <a:r>
              <a:rPr lang="en-US" altLang="ko-KR" dirty="0"/>
              <a:t>(Controller)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EB722-5A06-4006-AE9F-857588050138}"/>
              </a:ext>
            </a:extLst>
          </p:cNvPr>
          <p:cNvSpPr/>
          <p:nvPr/>
        </p:nvSpPr>
        <p:spPr>
          <a:xfrm>
            <a:off x="3246426" y="2861731"/>
            <a:ext cx="1939955" cy="954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JSP</a:t>
            </a:r>
          </a:p>
          <a:p>
            <a:pPr algn="ctr"/>
            <a:r>
              <a:rPr lang="en-US" altLang="ko-KR" dirty="0"/>
              <a:t>(View)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40AF8A-7816-4650-9879-04E5A3733506}"/>
              </a:ext>
            </a:extLst>
          </p:cNvPr>
          <p:cNvSpPr/>
          <p:nvPr/>
        </p:nvSpPr>
        <p:spPr>
          <a:xfrm>
            <a:off x="6591155" y="3022408"/>
            <a:ext cx="828931" cy="748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JavaBean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F8D1796-4A34-4CF2-85C8-A488B878289B}"/>
              </a:ext>
            </a:extLst>
          </p:cNvPr>
          <p:cNvSpPr/>
          <p:nvPr/>
        </p:nvSpPr>
        <p:spPr>
          <a:xfrm>
            <a:off x="8534400" y="2672080"/>
            <a:ext cx="1036320" cy="1258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Base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E1694AD-F0D4-4710-8EDE-6290C034A040}"/>
              </a:ext>
            </a:extLst>
          </p:cNvPr>
          <p:cNvCxnSpPr/>
          <p:nvPr/>
        </p:nvCxnSpPr>
        <p:spPr>
          <a:xfrm>
            <a:off x="2357120" y="2153920"/>
            <a:ext cx="741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30152B8-55C8-4522-862F-0B078ED56376}"/>
              </a:ext>
            </a:extLst>
          </p:cNvPr>
          <p:cNvCxnSpPr>
            <a:cxnSpLocks/>
          </p:cNvCxnSpPr>
          <p:nvPr/>
        </p:nvCxnSpPr>
        <p:spPr>
          <a:xfrm flipH="1">
            <a:off x="2387866" y="3204074"/>
            <a:ext cx="641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B8511F3-E982-4565-AB13-5EFDCB3F3545}"/>
              </a:ext>
            </a:extLst>
          </p:cNvPr>
          <p:cNvCxnSpPr/>
          <p:nvPr/>
        </p:nvCxnSpPr>
        <p:spPr>
          <a:xfrm>
            <a:off x="5269451" y="3396583"/>
            <a:ext cx="11516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1E37EFF-B3B8-4FA6-89B1-AA398EB56C6B}"/>
              </a:ext>
            </a:extLst>
          </p:cNvPr>
          <p:cNvCxnSpPr>
            <a:cxnSpLocks/>
          </p:cNvCxnSpPr>
          <p:nvPr/>
        </p:nvCxnSpPr>
        <p:spPr>
          <a:xfrm>
            <a:off x="7420086" y="3396583"/>
            <a:ext cx="10261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CE32775-1F5A-4EE8-B7D0-8B8E7B2D659C}"/>
              </a:ext>
            </a:extLst>
          </p:cNvPr>
          <p:cNvCxnSpPr>
            <a:cxnSpLocks/>
          </p:cNvCxnSpPr>
          <p:nvPr/>
        </p:nvCxnSpPr>
        <p:spPr>
          <a:xfrm>
            <a:off x="5508958" y="2177331"/>
            <a:ext cx="900955" cy="5385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DC39F52-A095-473B-B8FD-C218C86D6EF6}"/>
              </a:ext>
            </a:extLst>
          </p:cNvPr>
          <p:cNvSpPr txBox="1"/>
          <p:nvPr/>
        </p:nvSpPr>
        <p:spPr>
          <a:xfrm>
            <a:off x="3098800" y="4033520"/>
            <a:ext cx="261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Application Server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DA441C-9788-4337-A5D6-207DFEDC1FAF}"/>
              </a:ext>
            </a:extLst>
          </p:cNvPr>
          <p:cNvSpPr txBox="1"/>
          <p:nvPr/>
        </p:nvSpPr>
        <p:spPr>
          <a:xfrm>
            <a:off x="2275986" y="2214472"/>
            <a:ext cx="125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request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2B2B255-D87D-491A-8626-FACE5496664C}"/>
              </a:ext>
            </a:extLst>
          </p:cNvPr>
          <p:cNvSpPr txBox="1"/>
          <p:nvPr/>
        </p:nvSpPr>
        <p:spPr>
          <a:xfrm>
            <a:off x="2009589" y="3375107"/>
            <a:ext cx="125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Response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CD78D0C-CC9F-499D-B009-32850D469B0D}"/>
              </a:ext>
            </a:extLst>
          </p:cNvPr>
          <p:cNvCxnSpPr>
            <a:cxnSpLocks/>
          </p:cNvCxnSpPr>
          <p:nvPr/>
        </p:nvCxnSpPr>
        <p:spPr>
          <a:xfrm>
            <a:off x="4173195" y="2385672"/>
            <a:ext cx="0" cy="39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円/楕円 5">
            <a:extLst>
              <a:ext uri="{FF2B5EF4-FFF2-40B4-BE49-F238E27FC236}">
                <a16:creationId xmlns:a16="http://schemas.microsoft.com/office/drawing/2014/main" id="{4AABB424-93FE-4CD2-A253-F9782CC92C45}"/>
              </a:ext>
            </a:extLst>
          </p:cNvPr>
          <p:cNvSpPr/>
          <p:nvPr/>
        </p:nvSpPr>
        <p:spPr>
          <a:xfrm>
            <a:off x="11186562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円/楕円 5">
            <a:extLst>
              <a:ext uri="{FF2B5EF4-FFF2-40B4-BE49-F238E27FC236}">
                <a16:creationId xmlns:a16="http://schemas.microsoft.com/office/drawing/2014/main" id="{F0204886-C47D-467E-AA1A-D81B8F5781BD}"/>
              </a:ext>
            </a:extLst>
          </p:cNvPr>
          <p:cNvSpPr/>
          <p:nvPr/>
        </p:nvSpPr>
        <p:spPr>
          <a:xfrm>
            <a:off x="11416863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5">
            <a:extLst>
              <a:ext uri="{FF2B5EF4-FFF2-40B4-BE49-F238E27FC236}">
                <a16:creationId xmlns:a16="http://schemas.microsoft.com/office/drawing/2014/main" id="{78667E7B-6E45-4950-B567-ED8B14B0CFFB}"/>
              </a:ext>
            </a:extLst>
          </p:cNvPr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9098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799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리스트 조회</a:t>
            </a:r>
            <a:r>
              <a:rPr kumimoji="1" lang="en-US" altLang="ko-KR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790363" y="4376381"/>
            <a:ext cx="59529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BoardListCon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서블릿을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생성하고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WebServlet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Url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BoardListCon.do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접속하게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설정후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설정후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forwar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BoardList2.jsp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이동시켜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페이지를 출력합니다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0530D32-7F73-4CD4-AAA2-98859335F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706" y="1045147"/>
            <a:ext cx="4416720" cy="453924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A7C4681-4689-4BDF-8FB8-1B417F7D5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8" y="1213044"/>
            <a:ext cx="6257925" cy="28098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94EE92F-AB93-410F-B4DD-4181E47C14D0}"/>
              </a:ext>
            </a:extLst>
          </p:cNvPr>
          <p:cNvSpPr txBox="1"/>
          <p:nvPr/>
        </p:nvSpPr>
        <p:spPr>
          <a:xfrm>
            <a:off x="6562706" y="5584391"/>
            <a:ext cx="4416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BoardListCon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서블릿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0588F3E-7CDD-4ECC-A117-13286B7A6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761" y="5824412"/>
            <a:ext cx="5784532" cy="472346"/>
          </a:xfrm>
          <a:prstGeom prst="rect">
            <a:avLst/>
          </a:prstGeom>
        </p:spPr>
      </p:pic>
      <p:sp>
        <p:nvSpPr>
          <p:cNvPr id="11" name="円/楕円 5">
            <a:extLst>
              <a:ext uri="{FF2B5EF4-FFF2-40B4-BE49-F238E27FC236}">
                <a16:creationId xmlns:a16="http://schemas.microsoft.com/office/drawing/2014/main" id="{380EFD24-9E03-409D-A499-6F672237CFF7}"/>
              </a:ext>
            </a:extLst>
          </p:cNvPr>
          <p:cNvSpPr/>
          <p:nvPr/>
        </p:nvSpPr>
        <p:spPr>
          <a:xfrm>
            <a:off x="11186562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円/楕円 5">
            <a:extLst>
              <a:ext uri="{FF2B5EF4-FFF2-40B4-BE49-F238E27FC236}">
                <a16:creationId xmlns:a16="http://schemas.microsoft.com/office/drawing/2014/main" id="{435CB837-C900-42C1-B5A7-673A40B4BBF7}"/>
              </a:ext>
            </a:extLst>
          </p:cNvPr>
          <p:cNvSpPr/>
          <p:nvPr/>
        </p:nvSpPr>
        <p:spPr>
          <a:xfrm>
            <a:off x="11416863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円/楕円 5">
            <a:extLst>
              <a:ext uri="{FF2B5EF4-FFF2-40B4-BE49-F238E27FC236}">
                <a16:creationId xmlns:a16="http://schemas.microsoft.com/office/drawing/2014/main" id="{17418D73-8C11-4B9F-B891-8C8792FFC24E}"/>
              </a:ext>
            </a:extLst>
          </p:cNvPr>
          <p:cNvSpPr/>
          <p:nvPr/>
        </p:nvSpPr>
        <p:spPr>
          <a:xfrm>
            <a:off x="11625935" y="121786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17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252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정보</a:t>
            </a:r>
            <a:r>
              <a:rPr kumimoji="1" lang="en-US" altLang="ko-KR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790363" y="5126533"/>
            <a:ext cx="59529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이전과 동일하게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서블릿을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생성하고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WebServlet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Url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BoardInfoControl.do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접속하게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설정후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BoardInfo2.jsp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이동시킵니다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Model2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방식부터는 값을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받을때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bean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&lt;%=bean.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%&gt;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${bean.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}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바꿔서 받습니다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4EE92F-AB93-410F-B4DD-4181E47C14D0}"/>
              </a:ext>
            </a:extLst>
          </p:cNvPr>
          <p:cNvSpPr txBox="1"/>
          <p:nvPr/>
        </p:nvSpPr>
        <p:spPr>
          <a:xfrm>
            <a:off x="6562706" y="5584391"/>
            <a:ext cx="4416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BoardInfoControl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서블릿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477FFC5-327D-42C6-89E4-A762A2144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208" y="1211743"/>
            <a:ext cx="4203218" cy="432090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16266CE-9EE4-43B8-943D-66AC978E5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473" y="1142586"/>
            <a:ext cx="3591559" cy="4007749"/>
          </a:xfrm>
          <a:prstGeom prst="rect">
            <a:avLst/>
          </a:prstGeom>
        </p:spPr>
      </p:pic>
      <p:sp>
        <p:nvSpPr>
          <p:cNvPr id="14" name="円/楕円 5">
            <a:extLst>
              <a:ext uri="{FF2B5EF4-FFF2-40B4-BE49-F238E27FC236}">
                <a16:creationId xmlns:a16="http://schemas.microsoft.com/office/drawing/2014/main" id="{6D744486-B4EC-4337-83C4-9167E542E8AA}"/>
              </a:ext>
            </a:extLst>
          </p:cNvPr>
          <p:cNvSpPr/>
          <p:nvPr/>
        </p:nvSpPr>
        <p:spPr>
          <a:xfrm>
            <a:off x="11186562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円/楕円 5">
            <a:extLst>
              <a:ext uri="{FF2B5EF4-FFF2-40B4-BE49-F238E27FC236}">
                <a16:creationId xmlns:a16="http://schemas.microsoft.com/office/drawing/2014/main" id="{5E6B9E1D-2D8D-4BC4-AFF1-11AEEEE86940}"/>
              </a:ext>
            </a:extLst>
          </p:cNvPr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5">
            <a:extLst>
              <a:ext uri="{FF2B5EF4-FFF2-40B4-BE49-F238E27FC236}">
                <a16:creationId xmlns:a16="http://schemas.microsoft.com/office/drawing/2014/main" id="{1DCDCF4A-B563-4D96-8EE8-E40B84067B83}"/>
              </a:ext>
            </a:extLst>
          </p:cNvPr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9049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090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답변게시판</a:t>
            </a:r>
            <a:r>
              <a:rPr kumimoji="1" lang="en-US" altLang="ko-KR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4673002" y="4537135"/>
            <a:ext cx="4332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파라미터값을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입력받아서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BoardRewriteProcCon.do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보냅니다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4EE92F-AB93-410F-B4DD-4181E47C14D0}"/>
              </a:ext>
            </a:extLst>
          </p:cNvPr>
          <p:cNvSpPr txBox="1"/>
          <p:nvPr/>
        </p:nvSpPr>
        <p:spPr>
          <a:xfrm>
            <a:off x="600367" y="4519560"/>
            <a:ext cx="4416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BoardRewriteCon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서블릿으로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Form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답글관련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정보를 넘겨줍니다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F2654F9-F9C5-4DDD-B977-FD8BF68DB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655" y="1108634"/>
            <a:ext cx="3121036" cy="312103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31686CC-4D60-49AD-9760-CB963EBB84A2}"/>
              </a:ext>
            </a:extLst>
          </p:cNvPr>
          <p:cNvSpPr txBox="1"/>
          <p:nvPr/>
        </p:nvSpPr>
        <p:spPr>
          <a:xfrm>
            <a:off x="8642383" y="4306303"/>
            <a:ext cx="38475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Model1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다르게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Jsp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넘기지말고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BoardRewriteProcCon.do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넘어온값을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처리해서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BoardListCon.do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목록을 출력하게 합니다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8E7AD84-D31D-4607-BA89-36470045A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67" y="1130737"/>
            <a:ext cx="3855778" cy="311182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6FCD5BD-F596-4CA8-8E89-2C6536253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647" y="1108634"/>
            <a:ext cx="3510879" cy="3291180"/>
          </a:xfrm>
          <a:prstGeom prst="rect">
            <a:avLst/>
          </a:prstGeom>
        </p:spPr>
      </p:pic>
      <p:sp>
        <p:nvSpPr>
          <p:cNvPr id="11" name="円/楕円 5">
            <a:extLst>
              <a:ext uri="{FF2B5EF4-FFF2-40B4-BE49-F238E27FC236}">
                <a16:creationId xmlns:a16="http://schemas.microsoft.com/office/drawing/2014/main" id="{25CA5398-C161-4FF2-80C5-BBFF06F44A2D}"/>
              </a:ext>
            </a:extLst>
          </p:cNvPr>
          <p:cNvSpPr/>
          <p:nvPr/>
        </p:nvSpPr>
        <p:spPr>
          <a:xfrm>
            <a:off x="11186562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円/楕円 5">
            <a:extLst>
              <a:ext uri="{FF2B5EF4-FFF2-40B4-BE49-F238E27FC236}">
                <a16:creationId xmlns:a16="http://schemas.microsoft.com/office/drawing/2014/main" id="{C9121C4D-7474-4A5D-A579-B6D1212C22AF}"/>
              </a:ext>
            </a:extLst>
          </p:cNvPr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円/楕円 5">
            <a:extLst>
              <a:ext uri="{FF2B5EF4-FFF2-40B4-BE49-F238E27FC236}">
                <a16:creationId xmlns:a16="http://schemas.microsoft.com/office/drawing/2014/main" id="{E0B9FF7C-F555-4F0E-BD46-4647934681B1}"/>
              </a:ext>
            </a:extLst>
          </p:cNvPr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5954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람, 실내, 여자, 대지이(가) 표시된 사진&#10;&#10;자동 생성된 설명">
            <a:extLst>
              <a:ext uri="{FF2B5EF4-FFF2-40B4-BE49-F238E27FC236}">
                <a16:creationId xmlns:a16="http://schemas.microsoft.com/office/drawing/2014/main" id="{7CFC3E1A-6EFA-4D35-858B-48E77324F2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646" y="0"/>
            <a:ext cx="4563354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9486CBF-0862-41E7-BEED-63AF52D9FAC1}"/>
              </a:ext>
            </a:extLst>
          </p:cNvPr>
          <p:cNvCxnSpPr/>
          <p:nvPr/>
        </p:nvCxnSpPr>
        <p:spPr>
          <a:xfrm>
            <a:off x="579120" y="1127760"/>
            <a:ext cx="70495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CF9EFFA-B98F-4DB2-B834-A96AF99687E5}"/>
              </a:ext>
            </a:extLst>
          </p:cNvPr>
          <p:cNvSpPr txBox="1"/>
          <p:nvPr/>
        </p:nvSpPr>
        <p:spPr>
          <a:xfrm>
            <a:off x="579120" y="179160"/>
            <a:ext cx="55034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</a:schemeClr>
                </a:solidFill>
              </a:rPr>
              <a:t>A table of contents.</a:t>
            </a:r>
            <a:endParaRPr lang="ko-KR" altLang="en-US" sz="4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41F5DBB-CFE6-4C4B-98EB-982152497A0F}"/>
              </a:ext>
            </a:extLst>
          </p:cNvPr>
          <p:cNvGrpSpPr/>
          <p:nvPr/>
        </p:nvGrpSpPr>
        <p:grpSpPr>
          <a:xfrm>
            <a:off x="579120" y="2112950"/>
            <a:ext cx="3344377" cy="707886"/>
            <a:chOff x="579120" y="1588272"/>
            <a:chExt cx="3344377" cy="70788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9C9EEDB-483B-470D-99D7-D04CD34E72AA}"/>
                </a:ext>
              </a:extLst>
            </p:cNvPr>
            <p:cNvSpPr/>
            <p:nvPr/>
          </p:nvSpPr>
          <p:spPr>
            <a:xfrm>
              <a:off x="579120" y="1625600"/>
              <a:ext cx="629917" cy="629917"/>
            </a:xfrm>
            <a:prstGeom prst="rect">
              <a:avLst/>
            </a:prstGeom>
            <a:solidFill>
              <a:srgbClr val="2F6D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b="1" dirty="0"/>
                <a:t>01</a:t>
              </a:r>
              <a:endParaRPr kumimoji="1" lang="ko-KR" altLang="en-US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168626-073E-4FB5-A781-C9EF5FF51BD4}"/>
                </a:ext>
              </a:extLst>
            </p:cNvPr>
            <p:cNvSpPr txBox="1"/>
            <p:nvPr/>
          </p:nvSpPr>
          <p:spPr>
            <a:xfrm>
              <a:off x="1544320" y="1588272"/>
              <a:ext cx="23791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/>
                <a:t>환경 설정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E2FA596-51EB-44D3-9DD0-3B5BBB77D37A}"/>
              </a:ext>
            </a:extLst>
          </p:cNvPr>
          <p:cNvGrpSpPr/>
          <p:nvPr/>
        </p:nvGrpSpPr>
        <p:grpSpPr>
          <a:xfrm>
            <a:off x="579120" y="2967241"/>
            <a:ext cx="5396221" cy="707886"/>
            <a:chOff x="579120" y="1588272"/>
            <a:chExt cx="5396221" cy="707886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C5F0B19-1A80-4532-A3E1-767BEC309568}"/>
                </a:ext>
              </a:extLst>
            </p:cNvPr>
            <p:cNvSpPr/>
            <p:nvPr/>
          </p:nvSpPr>
          <p:spPr>
            <a:xfrm>
              <a:off x="579120" y="1625600"/>
              <a:ext cx="629917" cy="629917"/>
            </a:xfrm>
            <a:prstGeom prst="rect">
              <a:avLst/>
            </a:prstGeom>
            <a:solidFill>
              <a:srgbClr val="2F6D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b="1" dirty="0"/>
                <a:t>02</a:t>
              </a:r>
              <a:endParaRPr kumimoji="1" lang="ko-KR" alt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041821F-9497-4D02-B246-E20432722A6E}"/>
                </a:ext>
              </a:extLst>
            </p:cNvPr>
            <p:cNvSpPr txBox="1"/>
            <p:nvPr/>
          </p:nvSpPr>
          <p:spPr>
            <a:xfrm>
              <a:off x="1544320" y="1588272"/>
              <a:ext cx="443102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/>
                <a:t>예약하기</a:t>
              </a:r>
              <a:r>
                <a:rPr lang="en-US" altLang="ko-KR" sz="4000" dirty="0"/>
                <a:t>,</a:t>
              </a:r>
              <a:r>
                <a:rPr lang="ko-KR" altLang="en-US" sz="4000" dirty="0"/>
                <a:t>예약확인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26D1A50-0EA7-441F-BFA1-90D81909C33C}"/>
              </a:ext>
            </a:extLst>
          </p:cNvPr>
          <p:cNvGrpSpPr/>
          <p:nvPr/>
        </p:nvGrpSpPr>
        <p:grpSpPr>
          <a:xfrm>
            <a:off x="579120" y="3821532"/>
            <a:ext cx="4955395" cy="707886"/>
            <a:chOff x="579120" y="1588272"/>
            <a:chExt cx="4955395" cy="70788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39E546D-3B2F-46C3-96E3-7CF45A77C969}"/>
                </a:ext>
              </a:extLst>
            </p:cNvPr>
            <p:cNvSpPr/>
            <p:nvPr/>
          </p:nvSpPr>
          <p:spPr>
            <a:xfrm>
              <a:off x="579120" y="1625600"/>
              <a:ext cx="629917" cy="629917"/>
            </a:xfrm>
            <a:prstGeom prst="rect">
              <a:avLst/>
            </a:prstGeom>
            <a:solidFill>
              <a:srgbClr val="2F6D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b="1" dirty="0"/>
                <a:t>03</a:t>
              </a:r>
              <a:endParaRPr kumimoji="1"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A172772-B7DD-4D94-A980-AD5C69A2C896}"/>
                </a:ext>
              </a:extLst>
            </p:cNvPr>
            <p:cNvSpPr txBox="1"/>
            <p:nvPr/>
          </p:nvSpPr>
          <p:spPr>
            <a:xfrm>
              <a:off x="1544320" y="1588272"/>
              <a:ext cx="39901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/>
                <a:t>게시판</a:t>
              </a:r>
              <a:r>
                <a:rPr lang="en-US" altLang="ko-KR" sz="4000" dirty="0"/>
                <a:t>(model1)</a:t>
              </a:r>
              <a:endParaRPr lang="ko-KR" altLang="en-US" sz="4000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2D23214-69F3-4982-B170-C891482E2B7A}"/>
              </a:ext>
            </a:extLst>
          </p:cNvPr>
          <p:cNvGrpSpPr/>
          <p:nvPr/>
        </p:nvGrpSpPr>
        <p:grpSpPr>
          <a:xfrm>
            <a:off x="579120" y="4713151"/>
            <a:ext cx="4955395" cy="707886"/>
            <a:chOff x="579120" y="1588272"/>
            <a:chExt cx="4955395" cy="70788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BF2621F-0997-457E-B17B-39B7E1548C3C}"/>
                </a:ext>
              </a:extLst>
            </p:cNvPr>
            <p:cNvSpPr/>
            <p:nvPr/>
          </p:nvSpPr>
          <p:spPr>
            <a:xfrm>
              <a:off x="579120" y="1625600"/>
              <a:ext cx="629917" cy="629917"/>
            </a:xfrm>
            <a:prstGeom prst="rect">
              <a:avLst/>
            </a:prstGeom>
            <a:solidFill>
              <a:srgbClr val="2F6D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b="1" dirty="0"/>
                <a:t>04</a:t>
              </a:r>
              <a:endParaRPr kumimoji="1" lang="ko-KR" altLang="en-US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497644-E653-406F-87E1-0B0C14D6E283}"/>
                </a:ext>
              </a:extLst>
            </p:cNvPr>
            <p:cNvSpPr txBox="1"/>
            <p:nvPr/>
          </p:nvSpPr>
          <p:spPr>
            <a:xfrm>
              <a:off x="1544320" y="1588272"/>
              <a:ext cx="39901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/>
                <a:t>게시판</a:t>
              </a:r>
              <a:r>
                <a:rPr lang="en-US" altLang="ko-KR" sz="4000" dirty="0"/>
                <a:t>(model2)</a:t>
              </a:r>
              <a:endParaRPr lang="ko-KR" alt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59747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수정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3195267" y="5083893"/>
            <a:ext cx="5952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b="1" dirty="0">
                <a:ea typeface="나눔바른고딕" panose="020B0603020101020101" pitchFamily="50" charset="-127"/>
              </a:rPr>
              <a:t>BoardUpdateForm2</a:t>
            </a:r>
            <a:r>
              <a:rPr lang="ko-KR" altLang="en-US" b="1" dirty="0">
                <a:ea typeface="나눔바른고딕" panose="020B0603020101020101" pitchFamily="50" charset="-127"/>
              </a:rPr>
              <a:t>에 </a:t>
            </a:r>
            <a:r>
              <a:rPr lang="ko-KR" altLang="en-US" b="1" dirty="0" err="1">
                <a:ea typeface="나눔바른고딕" panose="020B0603020101020101" pitchFamily="50" charset="-127"/>
              </a:rPr>
              <a:t>넘어온값을</a:t>
            </a:r>
            <a:r>
              <a:rPr lang="ko-KR" altLang="en-US" b="1" dirty="0">
                <a:ea typeface="나눔바른고딕" panose="020B0603020101020101" pitchFamily="50" charset="-127"/>
              </a:rPr>
              <a:t> </a:t>
            </a:r>
            <a:endParaRPr lang="en-US" altLang="ko-KR" b="1" dirty="0"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BoardUpdateProc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Con.do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전송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0B1AD8-6DC4-4BED-8B2F-A278F9CBE4C8}"/>
              </a:ext>
            </a:extLst>
          </p:cNvPr>
          <p:cNvSpPr txBox="1"/>
          <p:nvPr/>
        </p:nvSpPr>
        <p:spPr>
          <a:xfrm>
            <a:off x="-914789" y="5063998"/>
            <a:ext cx="595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b="1" dirty="0" err="1">
                <a:ea typeface="나눔바른고딕" panose="020B0603020101020101" pitchFamily="50" charset="-127"/>
              </a:rPr>
              <a:t>BoardUpdateProc</a:t>
            </a:r>
            <a:r>
              <a:rPr lang="en-US" altLang="ko-KR" b="1" dirty="0">
                <a:ea typeface="나눔바른고딕" panose="020B0603020101020101" pitchFamily="50" charset="-127"/>
              </a:rPr>
              <a:t> </a:t>
            </a:r>
            <a:r>
              <a:rPr lang="ko-KR" altLang="en-US" b="1" dirty="0" err="1">
                <a:ea typeface="나눔바른고딕" panose="020B0603020101020101" pitchFamily="50" charset="-127"/>
              </a:rPr>
              <a:t>서블릿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1549045-C67A-48FA-ACE4-2C540DDEF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049" y="1092705"/>
            <a:ext cx="4454311" cy="393030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1C4E968-33B1-48BB-9A36-4C2318604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0360" y="1092699"/>
            <a:ext cx="3771774" cy="393030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A0AA3DD-F7A7-4F98-9D7D-7ED38415C920}"/>
              </a:ext>
            </a:extLst>
          </p:cNvPr>
          <p:cNvSpPr txBox="1"/>
          <p:nvPr/>
        </p:nvSpPr>
        <p:spPr>
          <a:xfrm>
            <a:off x="7305323" y="5081399"/>
            <a:ext cx="5952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b="1" dirty="0">
                <a:ea typeface="나눔바른고딕" panose="020B0603020101020101" pitchFamily="50" charset="-127"/>
              </a:rPr>
              <a:t>BoardWriteProcCon.do </a:t>
            </a:r>
            <a:r>
              <a:rPr lang="ko-KR" altLang="en-US" b="1" dirty="0" err="1">
                <a:ea typeface="나눔바른고딕" panose="020B0603020101020101" pitchFamily="50" charset="-127"/>
              </a:rPr>
              <a:t>서블릿에서</a:t>
            </a:r>
            <a:r>
              <a:rPr lang="ko-KR" altLang="en-US" b="1" dirty="0">
                <a:ea typeface="나눔바른고딕" panose="020B0603020101020101" pitchFamily="50" charset="-127"/>
              </a:rPr>
              <a:t> </a:t>
            </a:r>
            <a:endParaRPr lang="en-US" altLang="ko-KR" b="1" dirty="0"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Form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ko-KR" altLang="en-US" sz="1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넘어온값을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처리하고 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목록으로 뿌려줍니다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8935705-06E9-4528-91D2-62609F522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275" y="1092705"/>
            <a:ext cx="3771774" cy="3930296"/>
          </a:xfrm>
          <a:prstGeom prst="rect">
            <a:avLst/>
          </a:prstGeom>
        </p:spPr>
      </p:pic>
      <p:sp>
        <p:nvSpPr>
          <p:cNvPr id="11" name="円/楕円 5">
            <a:extLst>
              <a:ext uri="{FF2B5EF4-FFF2-40B4-BE49-F238E27FC236}">
                <a16:creationId xmlns:a16="http://schemas.microsoft.com/office/drawing/2014/main" id="{648A7353-5AD2-45B5-9FE0-AC661DB2CAF2}"/>
              </a:ext>
            </a:extLst>
          </p:cNvPr>
          <p:cNvSpPr/>
          <p:nvPr/>
        </p:nvSpPr>
        <p:spPr>
          <a:xfrm>
            <a:off x="11186562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円/楕円 5">
            <a:extLst>
              <a:ext uri="{FF2B5EF4-FFF2-40B4-BE49-F238E27FC236}">
                <a16:creationId xmlns:a16="http://schemas.microsoft.com/office/drawing/2014/main" id="{8E42BCDE-CFA3-4E7B-8122-A0EC805CBD61}"/>
              </a:ext>
            </a:extLst>
          </p:cNvPr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円/楕円 5">
            <a:extLst>
              <a:ext uri="{FF2B5EF4-FFF2-40B4-BE49-F238E27FC236}">
                <a16:creationId xmlns:a16="http://schemas.microsoft.com/office/drawing/2014/main" id="{8C070A51-A10C-45A0-8B9D-3886A9330144}"/>
              </a:ext>
            </a:extLst>
          </p:cNvPr>
          <p:cNvSpPr/>
          <p:nvPr/>
        </p:nvSpPr>
        <p:spPr>
          <a:xfrm>
            <a:off x="11689189" y="133575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9658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삭제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2637183" y="5461408"/>
            <a:ext cx="595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24CAA2-D547-4CE9-88E4-7D8143DF1795}"/>
              </a:ext>
            </a:extLst>
          </p:cNvPr>
          <p:cNvSpPr txBox="1"/>
          <p:nvPr/>
        </p:nvSpPr>
        <p:spPr>
          <a:xfrm>
            <a:off x="570911" y="4664130"/>
            <a:ext cx="3895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b="1" dirty="0" err="1">
                <a:ea typeface="나눔바른고딕" panose="020B0603020101020101" pitchFamily="50" charset="-127"/>
              </a:rPr>
              <a:t>BoardDeleteCon</a:t>
            </a:r>
            <a:r>
              <a:rPr lang="en-US" altLang="ko-KR" b="1" dirty="0">
                <a:ea typeface="나눔바른고딕" panose="020B0603020101020101" pitchFamily="50" charset="-127"/>
              </a:rPr>
              <a:t> </a:t>
            </a:r>
            <a:r>
              <a:rPr lang="ko-KR" altLang="en-US" b="1" dirty="0" err="1">
                <a:ea typeface="나눔바른고딕" panose="020B0603020101020101" pitchFamily="50" charset="-127"/>
              </a:rPr>
              <a:t>서블릿</a:t>
            </a:r>
            <a:r>
              <a:rPr lang="ko-KR" altLang="en-US" b="1" dirty="0">
                <a:ea typeface="나눔바른고딕" panose="020B0603020101020101" pitchFamily="50" charset="-127"/>
              </a:rPr>
              <a:t> 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B800BE-4F51-46B5-9F8B-FF6B04834BD8}"/>
              </a:ext>
            </a:extLst>
          </p:cNvPr>
          <p:cNvSpPr txBox="1"/>
          <p:nvPr/>
        </p:nvSpPr>
        <p:spPr>
          <a:xfrm>
            <a:off x="8213499" y="4838583"/>
            <a:ext cx="38956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b="1" dirty="0">
                <a:ea typeface="나눔바른고딕" panose="020B0603020101020101" pitchFamily="50" charset="-127"/>
              </a:rPr>
              <a:t>BoardDeleteProcCon.do</a:t>
            </a:r>
          </a:p>
          <a:p>
            <a:pPr algn="ctr"/>
            <a:r>
              <a:rPr lang="ko-KR" altLang="en-US" b="1" dirty="0" err="1">
                <a:ea typeface="나눔바른고딕" panose="020B0603020101020101" pitchFamily="50" charset="-127"/>
              </a:rPr>
              <a:t>서블릿에서</a:t>
            </a:r>
            <a:r>
              <a:rPr lang="ko-KR" altLang="en-US" b="1" dirty="0">
                <a:ea typeface="나눔바른고딕" panose="020B0603020101020101" pitchFamily="50" charset="-127"/>
              </a:rPr>
              <a:t> 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Form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ko-KR" altLang="en-US" sz="1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넘어온값을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처리하고 게시판 목록으로 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뿌려줍니다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092AA7-8285-4DD9-A698-006775E16C24}"/>
              </a:ext>
            </a:extLst>
          </p:cNvPr>
          <p:cNvSpPr txBox="1"/>
          <p:nvPr/>
        </p:nvSpPr>
        <p:spPr>
          <a:xfrm>
            <a:off x="4392205" y="4630411"/>
            <a:ext cx="3895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b="1" dirty="0">
                <a:ea typeface="나눔바른고딕" panose="020B0603020101020101" pitchFamily="50" charset="-127"/>
              </a:rPr>
              <a:t>BoardDeleteForm2.jsp </a:t>
            </a:r>
            <a:r>
              <a:rPr lang="ko-KR" altLang="en-US" b="1" dirty="0">
                <a:ea typeface="나눔바른고딕" panose="020B0603020101020101" pitchFamily="50" charset="-127"/>
              </a:rPr>
              <a:t>에서 </a:t>
            </a:r>
            <a:endParaRPr lang="en-US" altLang="ko-KR" b="1" dirty="0"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ea typeface="나눔바른고딕" panose="020B0603020101020101" pitchFamily="50" charset="-127"/>
              </a:rPr>
              <a:t>패스워드 값을 </a:t>
            </a:r>
            <a:r>
              <a:rPr lang="en-US" altLang="ko-KR" b="1" dirty="0">
                <a:ea typeface="나눔바른고딕" panose="020B0603020101020101" pitchFamily="50" charset="-127"/>
              </a:rPr>
              <a:t>Proc</a:t>
            </a:r>
            <a:r>
              <a:rPr lang="ko-KR" altLang="en-US" b="1" dirty="0">
                <a:ea typeface="나눔바른고딕" panose="020B0603020101020101" pitchFamily="50" charset="-127"/>
              </a:rPr>
              <a:t>로 넘겨서 </a:t>
            </a:r>
            <a:r>
              <a:rPr lang="en-US" altLang="ko-KR" b="1" dirty="0" err="1">
                <a:ea typeface="나눔바른고딕" panose="020B0603020101020101" pitchFamily="50" charset="-127"/>
              </a:rPr>
              <a:t>BoardDAO</a:t>
            </a:r>
            <a:r>
              <a:rPr lang="ko-KR" altLang="en-US" b="1" dirty="0">
                <a:ea typeface="나눔바른고딕" panose="020B0603020101020101" pitchFamily="50" charset="-127"/>
              </a:rPr>
              <a:t>에 </a:t>
            </a:r>
            <a:r>
              <a:rPr lang="en-US" altLang="ko-KR" b="1" dirty="0">
                <a:ea typeface="나눔바른고딕" panose="020B0603020101020101" pitchFamily="50" charset="-127"/>
              </a:rPr>
              <a:t>delete</a:t>
            </a:r>
            <a:r>
              <a:rPr lang="ko-KR" altLang="en-US" b="1" dirty="0">
                <a:ea typeface="나눔바른고딕" panose="020B0603020101020101" pitchFamily="50" charset="-127"/>
              </a:rPr>
              <a:t>쿼리문을 </a:t>
            </a:r>
            <a:endParaRPr lang="en-US" altLang="ko-KR" b="1" dirty="0"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ea typeface="나눔바른고딕" panose="020B0603020101020101" pitchFamily="50" charset="-127"/>
              </a:rPr>
              <a:t>실행해서 삭제해준다</a:t>
            </a:r>
            <a:r>
              <a:rPr lang="en-US" altLang="ko-KR" b="1" dirty="0">
                <a:ea typeface="나눔바른고딕" panose="020B0603020101020101" pitchFamily="50" charset="-127"/>
              </a:rPr>
              <a:t>.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6829F89-A46A-4D06-B675-D23547968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48" y="1128143"/>
            <a:ext cx="3570773" cy="346861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9A9E3CE-7FB3-4656-8778-68AD525F4AFB}"/>
              </a:ext>
            </a:extLst>
          </p:cNvPr>
          <p:cNvSpPr txBox="1"/>
          <p:nvPr/>
        </p:nvSpPr>
        <p:spPr>
          <a:xfrm>
            <a:off x="291370" y="4316181"/>
            <a:ext cx="3895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b="1" dirty="0">
                <a:ea typeface="나눔바른고딕" panose="020B0603020101020101" pitchFamily="50" charset="-127"/>
              </a:rPr>
              <a:t>BoardDeleteForm2.jsp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66213D3-7322-471F-81A4-66E521CB4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479" y="1128142"/>
            <a:ext cx="3927827" cy="346861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BEC7A87-F540-43FA-9101-25A77C320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2464" y="1135786"/>
            <a:ext cx="3424030" cy="3468614"/>
          </a:xfrm>
          <a:prstGeom prst="rect">
            <a:avLst/>
          </a:prstGeom>
        </p:spPr>
      </p:pic>
      <p:sp>
        <p:nvSpPr>
          <p:cNvPr id="11" name="円/楕円 5">
            <a:extLst>
              <a:ext uri="{FF2B5EF4-FFF2-40B4-BE49-F238E27FC236}">
                <a16:creationId xmlns:a16="http://schemas.microsoft.com/office/drawing/2014/main" id="{50651EC2-B3EB-4E23-A682-F72D25C80236}"/>
              </a:ext>
            </a:extLst>
          </p:cNvPr>
          <p:cNvSpPr/>
          <p:nvPr/>
        </p:nvSpPr>
        <p:spPr>
          <a:xfrm>
            <a:off x="11186562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円/楕円 5">
            <a:extLst>
              <a:ext uri="{FF2B5EF4-FFF2-40B4-BE49-F238E27FC236}">
                <a16:creationId xmlns:a16="http://schemas.microsoft.com/office/drawing/2014/main" id="{286C1A95-7368-4662-85D7-E29B2C1579C8}"/>
              </a:ext>
            </a:extLst>
          </p:cNvPr>
          <p:cNvSpPr/>
          <p:nvPr/>
        </p:nvSpPr>
        <p:spPr>
          <a:xfrm>
            <a:off x="11440028" y="125620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円/楕円 5">
            <a:extLst>
              <a:ext uri="{FF2B5EF4-FFF2-40B4-BE49-F238E27FC236}">
                <a16:creationId xmlns:a16="http://schemas.microsoft.com/office/drawing/2014/main" id="{F144D251-1034-4313-A9EF-7EE3F327256C}"/>
              </a:ext>
            </a:extLst>
          </p:cNvPr>
          <p:cNvSpPr/>
          <p:nvPr/>
        </p:nvSpPr>
        <p:spPr>
          <a:xfrm>
            <a:off x="11710349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5921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4" b="209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4EDA84CF-B07B-4B95-B792-90E88B9CA065}"/>
              </a:ext>
            </a:extLst>
          </p:cNvPr>
          <p:cNvGrpSpPr/>
          <p:nvPr/>
        </p:nvGrpSpPr>
        <p:grpSpPr>
          <a:xfrm>
            <a:off x="0" y="0"/>
            <a:ext cx="7498080" cy="6858000"/>
            <a:chOff x="0" y="0"/>
            <a:chExt cx="7498080" cy="6858000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70225421-8710-48F5-904D-2B3411B1CAFE}"/>
                </a:ext>
              </a:extLst>
            </p:cNvPr>
            <p:cNvSpPr/>
            <p:nvPr/>
          </p:nvSpPr>
          <p:spPr>
            <a:xfrm rot="5400000">
              <a:off x="320040" y="-320040"/>
              <a:ext cx="6858000" cy="7498080"/>
            </a:xfrm>
            <a:custGeom>
              <a:avLst/>
              <a:gdLst>
                <a:gd name="connsiteX0" fmla="*/ 0 w 6858000"/>
                <a:gd name="connsiteY0" fmla="*/ 9103360 h 9103360"/>
                <a:gd name="connsiteX1" fmla="*/ 0 w 6858000"/>
                <a:gd name="connsiteY1" fmla="*/ 4630092 h 9103360"/>
                <a:gd name="connsiteX2" fmla="*/ 0 w 6858000"/>
                <a:gd name="connsiteY2" fmla="*/ 2258728 h 9103360"/>
                <a:gd name="connsiteX3" fmla="*/ 0 w 6858000"/>
                <a:gd name="connsiteY3" fmla="*/ 0 h 9103360"/>
                <a:gd name="connsiteX4" fmla="*/ 6858000 w 6858000"/>
                <a:gd name="connsiteY4" fmla="*/ 4473268 h 9103360"/>
                <a:gd name="connsiteX5" fmla="*/ 6858000 w 6858000"/>
                <a:gd name="connsiteY5" fmla="*/ 9103360 h 9103360"/>
                <a:gd name="connsiteX6" fmla="*/ 6819557 w 6858000"/>
                <a:gd name="connsiteY6" fmla="*/ 9078284 h 9103360"/>
                <a:gd name="connsiteX7" fmla="*/ 6844632 w 6858000"/>
                <a:gd name="connsiteY7" fmla="*/ 9103360 h 910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58000" h="9103360">
                  <a:moveTo>
                    <a:pt x="0" y="9103360"/>
                  </a:moveTo>
                  <a:lnTo>
                    <a:pt x="0" y="4630092"/>
                  </a:lnTo>
                  <a:lnTo>
                    <a:pt x="0" y="2258728"/>
                  </a:lnTo>
                  <a:lnTo>
                    <a:pt x="0" y="0"/>
                  </a:lnTo>
                  <a:lnTo>
                    <a:pt x="6858000" y="4473268"/>
                  </a:lnTo>
                  <a:lnTo>
                    <a:pt x="6858000" y="9103360"/>
                  </a:lnTo>
                  <a:lnTo>
                    <a:pt x="6819557" y="9078284"/>
                  </a:lnTo>
                  <a:lnTo>
                    <a:pt x="6844632" y="9103360"/>
                  </a:lnTo>
                  <a:close/>
                </a:path>
              </a:pathLst>
            </a:custGeom>
            <a:solidFill>
              <a:srgbClr val="2F6DA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E8CD81-1D39-4287-829F-639FDD38091E}"/>
                </a:ext>
              </a:extLst>
            </p:cNvPr>
            <p:cNvSpPr txBox="1"/>
            <p:nvPr/>
          </p:nvSpPr>
          <p:spPr>
            <a:xfrm>
              <a:off x="307946" y="2506097"/>
              <a:ext cx="201048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bg1"/>
                  </a:solidFill>
                </a:rPr>
                <a:t>Part 1, 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28C922-99CE-40CD-96F7-B00D35BBCF11}"/>
                </a:ext>
              </a:extLst>
            </p:cNvPr>
            <p:cNvSpPr txBox="1"/>
            <p:nvPr/>
          </p:nvSpPr>
          <p:spPr>
            <a:xfrm>
              <a:off x="307946" y="3578446"/>
              <a:ext cx="23791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</a:rPr>
                <a:t>환경 설정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9033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201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베이스 연동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1178775" y="4863549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데이터베이스 툴</a:t>
            </a:r>
            <a:r>
              <a:rPr lang="en-US" altLang="ko-KR" b="1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b="1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오라클</a:t>
            </a:r>
            <a:r>
              <a:rPr lang="en-US" altLang="ko-KR" b="1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1" lang="ja-JP" altLang="en-US" b="1" spc="-150" dirty="0">
              <a:latin typeface="나눔스퀘어" panose="020B060000010101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950698" y="5391908"/>
            <a:ext cx="294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오라클을 사용하여 </a:t>
            </a:r>
            <a:endParaRPr lang="en-US" altLang="ko-KR" sz="14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데이터베이스와 연동을 합니다</a:t>
            </a:r>
            <a:r>
              <a:rPr lang="en-US" altLang="ko-KR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.</a:t>
            </a:r>
            <a:endParaRPr kumimoji="1" lang="ja-JP" altLang="en-US" sz="14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5126022" y="4863549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spc="-150" dirty="0">
                <a:latin typeface="나눔스퀘어" panose="020B0600000101010101" pitchFamily="50" charset="-127"/>
                <a:ea typeface="Malgun Gothic" panose="020B0503020000020004" pitchFamily="34" charset="-127"/>
              </a:rPr>
              <a:t>테이블 생성</a:t>
            </a:r>
            <a:endParaRPr kumimoji="1" lang="ja-JP" altLang="en-US" b="1" spc="-150" dirty="0">
              <a:latin typeface="나눔스퀘어" panose="020B060000010101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4457191" y="5373003"/>
            <a:ext cx="29475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영화예약시스템 프로젝트에 </a:t>
            </a:r>
            <a:endParaRPr kumimoji="1" lang="en-US" altLang="ko-KR" sz="14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algn="ctr"/>
            <a:r>
              <a:rPr kumimoji="1" lang="ko-KR" altLang="en-US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실제 사용될 </a:t>
            </a:r>
            <a:endParaRPr kumimoji="1" lang="en-US" altLang="ko-KR" sz="14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algn="ctr"/>
            <a:r>
              <a:rPr kumimoji="1" lang="ko-KR" altLang="en-US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테이블을 생성합니다</a:t>
            </a:r>
            <a:r>
              <a:rPr kumimoji="1" lang="en-US" altLang="ko-KR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.</a:t>
            </a:r>
            <a:endParaRPr kumimoji="1" lang="ja-JP" altLang="en-US" sz="14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8797552" y="4863549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Ojdbc6 </a:t>
            </a:r>
            <a:r>
              <a:rPr lang="ko-KR" altLang="en-US" b="1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다운로드</a:t>
            </a:r>
            <a:endParaRPr kumimoji="1" lang="ja-JP" altLang="en-US" b="1" spc="-150" dirty="0">
              <a:latin typeface="나눔스퀘어" panose="020B060000010101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8293758" y="5391908"/>
            <a:ext cx="294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Eclipse</a:t>
            </a:r>
            <a:r>
              <a:rPr kumimoji="1" lang="ko-KR" altLang="en-US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와 연동할 </a:t>
            </a:r>
            <a:r>
              <a:rPr kumimoji="1" lang="en-US" altLang="ko-KR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ojdbc6.jar</a:t>
            </a:r>
            <a:r>
              <a:rPr kumimoji="1" lang="ko-KR" altLang="en-US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를 </a:t>
            </a:r>
            <a:endParaRPr kumimoji="1" lang="en-US" altLang="ko-KR" sz="14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algn="ctr"/>
            <a:r>
              <a:rPr kumimoji="1" lang="ko-KR" altLang="en-US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설치합니다</a:t>
            </a:r>
            <a:r>
              <a:rPr kumimoji="1" lang="en-US" altLang="ko-KR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.</a:t>
            </a:r>
            <a:endParaRPr kumimoji="1" lang="ja-JP" altLang="en-US" sz="14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DCDDA9A-921E-499F-9479-BC86CC02B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191" y="1491449"/>
            <a:ext cx="3277616" cy="2961542"/>
          </a:xfrm>
          <a:prstGeom prst="rect">
            <a:avLst/>
          </a:prstGeom>
        </p:spPr>
      </p:pic>
      <p:pic>
        <p:nvPicPr>
          <p:cNvPr id="1028" name="Picture 4" descr="SQL Developer ">
            <a:extLst>
              <a:ext uri="{FF2B5EF4-FFF2-40B4-BE49-F238E27FC236}">
                <a16:creationId xmlns:a16="http://schemas.microsoft.com/office/drawing/2014/main" id="{EBB24C2D-05E6-42DB-BD1A-A43B7F2FC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71" y="1681447"/>
            <a:ext cx="3805196" cy="242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개체 15">
            <a:extLst>
              <a:ext uri="{FF2B5EF4-FFF2-40B4-BE49-F238E27FC236}">
                <a16:creationId xmlns:a16="http://schemas.microsoft.com/office/drawing/2014/main" id="{564648A0-EBAB-4DA5-BF56-D741270328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0642929"/>
              </p:ext>
            </p:extLst>
          </p:nvPr>
        </p:nvGraphicFramePr>
        <p:xfrm>
          <a:off x="9035221" y="2419855"/>
          <a:ext cx="1652774" cy="135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8" name="포장기 셸 개체" showAsIcon="1" r:id="rId5" imgW="535320" imgH="439560" progId="Package">
                  <p:embed/>
                </p:oleObj>
              </mc:Choice>
              <mc:Fallback>
                <p:oleObj name="포장기 셸 개체" showAsIcon="1" r:id="rId5" imgW="53532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035221" y="2419855"/>
                        <a:ext cx="1652774" cy="1358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5885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131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latin typeface="나눔바른고딕" panose="020B0603020101020101" pitchFamily="50" charset="-127"/>
                <a:ea typeface="Malgun Gothic" panose="020B0503020000020004" pitchFamily="34" charset="-127"/>
              </a:rPr>
              <a:t>ojbc6.Jar</a:t>
            </a:r>
            <a:r>
              <a:rPr kumimoji="1" lang="ko-KR" altLang="en-US" sz="3600" b="1" dirty="0">
                <a:latin typeface="나눔바른고딕" panose="020B0603020101020101" pitchFamily="50" charset="-127"/>
                <a:ea typeface="Malgun Gothic" panose="020B0503020000020004" pitchFamily="34" charset="-127"/>
              </a:rPr>
              <a:t>파일 연동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1066009" y="4706590"/>
            <a:ext cx="2583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Configure Build Path </a:t>
            </a:r>
            <a:r>
              <a:rPr kumimoji="1" lang="ko-KR" altLang="en-US" b="1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실행</a:t>
            </a:r>
            <a:endParaRPr kumimoji="1" lang="ja-JP" altLang="en-US" b="1" spc="-150" dirty="0">
              <a:latin typeface="나눔스퀘어" panose="020B060000010101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995296" y="5012541"/>
            <a:ext cx="2947543" cy="1805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eclipse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로 들어와서 해당 프로젝트의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Build path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로 들어가서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Configure Build path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를 들어갑니다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4986920" y="4694876"/>
            <a:ext cx="1755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spc="-150" dirty="0">
                <a:latin typeface="나눔스퀘어" panose="020B0600000101010101" pitchFamily="50" charset="-127"/>
                <a:ea typeface="Malgun Gothic" panose="020B0503020000020004" pitchFamily="34" charset="-127"/>
              </a:rPr>
              <a:t>Add Library </a:t>
            </a:r>
            <a:r>
              <a:rPr kumimoji="1" lang="ko-KR" altLang="en-US" b="1" spc="-150" dirty="0">
                <a:latin typeface="나눔스퀘어" panose="020B0600000101010101" pitchFamily="50" charset="-127"/>
                <a:ea typeface="Malgun Gothic" panose="020B0503020000020004" pitchFamily="34" charset="-127"/>
              </a:rPr>
              <a:t>실행</a:t>
            </a:r>
            <a:endParaRPr kumimoji="1" lang="ja-JP" altLang="en-US" b="1" spc="-150" dirty="0">
              <a:latin typeface="나눔스퀘어" panose="020B060000010101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4392630" y="5126871"/>
            <a:ext cx="2947543" cy="1361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AddLibrar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를 통해 </a:t>
            </a:r>
            <a:endParaRPr lang="en-US" altLang="ko-KR" sz="1800" kern="0" spc="0" dirty="0">
              <a:solidFill>
                <a:srgbClr val="000000"/>
              </a:solidFill>
              <a:effectLst/>
              <a:ea typeface="함초롬바탕" panose="02030504000101010101" pitchFamily="18" charset="-127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ojdbc6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버전을 </a:t>
            </a:r>
            <a:endParaRPr lang="en-US" altLang="ko-KR" sz="1800" kern="0" spc="0" dirty="0">
              <a:solidFill>
                <a:srgbClr val="000000"/>
              </a:solidFill>
              <a:effectLst/>
              <a:ea typeface="함초롬바탕" panose="02030504000101010101" pitchFamily="18" charset="-127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추가해줍니다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9118793" y="4740731"/>
            <a:ext cx="129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Library</a:t>
            </a:r>
            <a:endParaRPr kumimoji="1" lang="ja-JP" altLang="en-US" b="1" spc="-150" dirty="0">
              <a:latin typeface="나눔스퀘어" panose="020B060000010101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8293758" y="5391908"/>
            <a:ext cx="29475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User</a:t>
            </a:r>
            <a:r>
              <a:rPr kumimoji="1" lang="ko-KR" altLang="en-US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 </a:t>
            </a:r>
            <a:r>
              <a:rPr kumimoji="1" lang="en-US" altLang="ko-KR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Library</a:t>
            </a:r>
            <a:r>
              <a:rPr kumimoji="1" lang="ko-KR" altLang="en-US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로 </a:t>
            </a:r>
            <a:endParaRPr kumimoji="1" lang="en-US" altLang="ko-KR" sz="14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Ojdbc6.jar</a:t>
            </a:r>
            <a:r>
              <a:rPr kumimoji="1" lang="ko-KR" altLang="en-US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를 </a:t>
            </a:r>
            <a:endParaRPr kumimoji="1" lang="en-US" altLang="ko-KR" sz="14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algn="ctr"/>
            <a:r>
              <a:rPr kumimoji="1" lang="ko-KR" altLang="en-US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최종적으로 추가합니다</a:t>
            </a:r>
            <a:endParaRPr kumimoji="1" lang="ja-JP" altLang="en-US" sz="14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44E9B14F-7996-4AB1-AEC8-D636A2AA0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3772" y="-1701292"/>
            <a:ext cx="3625346" cy="198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2" name="_x205327520">
            <a:extLst>
              <a:ext uri="{FF2B5EF4-FFF2-40B4-BE49-F238E27FC236}">
                <a16:creationId xmlns:a16="http://schemas.microsoft.com/office/drawing/2014/main" id="{86506C6F-4B08-42B1-9AD4-EA9E9C53A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33" y="1880092"/>
            <a:ext cx="2340360" cy="258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C4970E2-26CF-4AFA-89BB-9567C564A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750" y="2162711"/>
            <a:ext cx="1885950" cy="19526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78CD864-E530-4D03-A1F8-3C978A287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173" y="1646126"/>
            <a:ext cx="2947544" cy="290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981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545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latin typeface="나눔바른고딕" panose="020B0603020101020101" pitchFamily="50" charset="-127"/>
                <a:ea typeface="Malgun Gothic" panose="020B0503020000020004" pitchFamily="34" charset="-127"/>
              </a:rPr>
              <a:t>Server.xml</a:t>
            </a:r>
            <a:r>
              <a:rPr kumimoji="1" lang="ko-KR" altLang="en-US" sz="3600" b="1" dirty="0">
                <a:latin typeface="나눔바른고딕" panose="020B0603020101020101" pitchFamily="50" charset="-127"/>
                <a:ea typeface="Malgun Gothic" panose="020B0503020000020004" pitchFamily="34" charset="-127"/>
              </a:rPr>
              <a:t> 연동</a:t>
            </a:r>
            <a:endParaRPr kumimoji="1" lang="en-US" altLang="ko-KR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/>
          <p:cNvSpPr txBox="1"/>
          <p:nvPr/>
        </p:nvSpPr>
        <p:spPr>
          <a:xfrm>
            <a:off x="4639119" y="4836916"/>
            <a:ext cx="24256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spc="-150" dirty="0">
                <a:latin typeface="나눔스퀘어" panose="020B0600000101010101" pitchFamily="50" charset="-127"/>
                <a:ea typeface="Malgun Gothic" panose="020B0503020000020004" pitchFamily="34" charset="-127"/>
              </a:rPr>
              <a:t>Server.xml</a:t>
            </a:r>
            <a:r>
              <a:rPr kumimoji="1" lang="ko-KR" altLang="en-US" b="1" spc="-150" dirty="0">
                <a:latin typeface="나눔스퀘어" panose="020B0600000101010101" pitchFamily="50" charset="-127"/>
                <a:ea typeface="Malgun Gothic" panose="020B0503020000020004" pitchFamily="34" charset="-127"/>
              </a:rPr>
              <a:t>에 </a:t>
            </a:r>
            <a:br>
              <a:rPr kumimoji="1" lang="en-US" altLang="ko-KR" b="1" spc="-150" dirty="0">
                <a:latin typeface="나눔스퀘어" panose="020B0600000101010101" pitchFamily="50" charset="-127"/>
                <a:ea typeface="Malgun Gothic" panose="020B0503020000020004" pitchFamily="34" charset="-127"/>
              </a:rPr>
            </a:br>
            <a:r>
              <a:rPr kumimoji="1" lang="ko-KR" altLang="en-US" b="1" spc="-150" dirty="0">
                <a:latin typeface="나눔스퀘어" panose="020B0600000101010101" pitchFamily="50" charset="-127"/>
                <a:ea typeface="Malgun Gothic" panose="020B0503020000020004" pitchFamily="34" charset="-127"/>
              </a:rPr>
              <a:t>오라클을 연동하기 위해</a:t>
            </a:r>
            <a:endParaRPr kumimoji="1" lang="en-US" altLang="ko-KR" b="1" spc="-150" dirty="0">
              <a:latin typeface="나눔스퀘어" panose="020B0600000101010101" pitchFamily="50" charset="-127"/>
              <a:ea typeface="Malgun Gothic" panose="020B0503020000020004" pitchFamily="34" charset="-127"/>
            </a:endParaRPr>
          </a:p>
          <a:p>
            <a:pPr algn="ctr"/>
            <a:r>
              <a:rPr kumimoji="1" lang="en-US" altLang="ko-KR" b="1" spc="-150" dirty="0">
                <a:latin typeface="나눔스퀘어" panose="020B0600000101010101" pitchFamily="50" charset="-127"/>
                <a:ea typeface="Malgun Gothic" panose="020B0503020000020004" pitchFamily="34" charset="-127"/>
              </a:rPr>
              <a:t>Resource</a:t>
            </a:r>
            <a:r>
              <a:rPr kumimoji="1" lang="ko-KR" altLang="en-US" b="1" spc="-150" dirty="0">
                <a:latin typeface="나눔스퀘어" panose="020B0600000101010101" pitchFamily="50" charset="-127"/>
                <a:ea typeface="Malgun Gothic" panose="020B0503020000020004" pitchFamily="34" charset="-127"/>
              </a:rPr>
              <a:t>를 추가합니다</a:t>
            </a:r>
            <a:endParaRPr kumimoji="1" lang="en-US" altLang="ko-KR" b="1" spc="-150" dirty="0">
              <a:latin typeface="나눔스퀘어" panose="020B0600000101010101" pitchFamily="50" charset="-127"/>
              <a:ea typeface="Malgun Gothic" panose="020B0503020000020004" pitchFamily="34" charset="-127"/>
            </a:endParaRPr>
          </a:p>
          <a:p>
            <a:pPr algn="ctr"/>
            <a:endParaRPr kumimoji="1" lang="ja-JP" altLang="en-US" b="1" spc="-150" dirty="0">
              <a:latin typeface="나눔스퀘어" panose="020B060000010101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1B0F715F-737C-4519-B0D0-226BFE41D7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7661" y="1402330"/>
            <a:ext cx="9998252" cy="396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ACBC914-1C51-46EF-8A04-78F75562C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62" y="2757487"/>
            <a:ext cx="852487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66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4" b="209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4EDA84CF-B07B-4B95-B792-90E88B9CA065}"/>
              </a:ext>
            </a:extLst>
          </p:cNvPr>
          <p:cNvGrpSpPr/>
          <p:nvPr/>
        </p:nvGrpSpPr>
        <p:grpSpPr>
          <a:xfrm>
            <a:off x="0" y="0"/>
            <a:ext cx="7498080" cy="6858000"/>
            <a:chOff x="0" y="0"/>
            <a:chExt cx="7498080" cy="6858000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70225421-8710-48F5-904D-2B3411B1CAFE}"/>
                </a:ext>
              </a:extLst>
            </p:cNvPr>
            <p:cNvSpPr/>
            <p:nvPr/>
          </p:nvSpPr>
          <p:spPr>
            <a:xfrm rot="5400000">
              <a:off x="320040" y="-320040"/>
              <a:ext cx="6858000" cy="7498080"/>
            </a:xfrm>
            <a:custGeom>
              <a:avLst/>
              <a:gdLst>
                <a:gd name="connsiteX0" fmla="*/ 0 w 6858000"/>
                <a:gd name="connsiteY0" fmla="*/ 9103360 h 9103360"/>
                <a:gd name="connsiteX1" fmla="*/ 0 w 6858000"/>
                <a:gd name="connsiteY1" fmla="*/ 4630092 h 9103360"/>
                <a:gd name="connsiteX2" fmla="*/ 0 w 6858000"/>
                <a:gd name="connsiteY2" fmla="*/ 2258728 h 9103360"/>
                <a:gd name="connsiteX3" fmla="*/ 0 w 6858000"/>
                <a:gd name="connsiteY3" fmla="*/ 0 h 9103360"/>
                <a:gd name="connsiteX4" fmla="*/ 6858000 w 6858000"/>
                <a:gd name="connsiteY4" fmla="*/ 4473268 h 9103360"/>
                <a:gd name="connsiteX5" fmla="*/ 6858000 w 6858000"/>
                <a:gd name="connsiteY5" fmla="*/ 9103360 h 9103360"/>
                <a:gd name="connsiteX6" fmla="*/ 6819557 w 6858000"/>
                <a:gd name="connsiteY6" fmla="*/ 9078284 h 9103360"/>
                <a:gd name="connsiteX7" fmla="*/ 6844632 w 6858000"/>
                <a:gd name="connsiteY7" fmla="*/ 9103360 h 910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58000" h="9103360">
                  <a:moveTo>
                    <a:pt x="0" y="9103360"/>
                  </a:moveTo>
                  <a:lnTo>
                    <a:pt x="0" y="4630092"/>
                  </a:lnTo>
                  <a:lnTo>
                    <a:pt x="0" y="2258728"/>
                  </a:lnTo>
                  <a:lnTo>
                    <a:pt x="0" y="0"/>
                  </a:lnTo>
                  <a:lnTo>
                    <a:pt x="6858000" y="4473268"/>
                  </a:lnTo>
                  <a:lnTo>
                    <a:pt x="6858000" y="9103360"/>
                  </a:lnTo>
                  <a:lnTo>
                    <a:pt x="6819557" y="9078284"/>
                  </a:lnTo>
                  <a:lnTo>
                    <a:pt x="6844632" y="9103360"/>
                  </a:lnTo>
                  <a:close/>
                </a:path>
              </a:pathLst>
            </a:custGeom>
            <a:solidFill>
              <a:srgbClr val="2F6DA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E8CD81-1D39-4287-829F-639FDD38091E}"/>
                </a:ext>
              </a:extLst>
            </p:cNvPr>
            <p:cNvSpPr txBox="1"/>
            <p:nvPr/>
          </p:nvSpPr>
          <p:spPr>
            <a:xfrm>
              <a:off x="307946" y="2506097"/>
              <a:ext cx="185339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bg1"/>
                  </a:solidFill>
                </a:rPr>
                <a:t>Part 2 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28C922-99CE-40CD-96F7-B00D35BBCF11}"/>
                </a:ext>
              </a:extLst>
            </p:cNvPr>
            <p:cNvSpPr txBox="1"/>
            <p:nvPr/>
          </p:nvSpPr>
          <p:spPr>
            <a:xfrm>
              <a:off x="307946" y="3578446"/>
              <a:ext cx="406072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</a:rPr>
                <a:t>영화관 예약하기</a:t>
              </a:r>
              <a:r>
                <a:rPr lang="en-US" altLang="ko-KR" sz="4000" dirty="0">
                  <a:solidFill>
                    <a:schemeClr val="bg1"/>
                  </a:solidFill>
                </a:rPr>
                <a:t>,</a:t>
              </a:r>
            </a:p>
            <a:p>
              <a:r>
                <a:rPr lang="ko-KR" altLang="en-US" sz="4000" dirty="0">
                  <a:solidFill>
                    <a:schemeClr val="bg1"/>
                  </a:solidFill>
                </a:rPr>
                <a:t>영화관 예약확인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5937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483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Bean,DAO</a:t>
            </a:r>
            <a:r>
              <a:rPr lang="en-US" altLang="ko-KR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1315618" y="4677601"/>
            <a:ext cx="42081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  </a:t>
            </a:r>
            <a:r>
              <a:rPr lang="ko-KR" altLang="en-US" dirty="0"/>
              <a:t>게시판의 정보와 렌터카에 대한 정보를 담당하는 데이터베이스와 연동하기 위해 </a:t>
            </a:r>
            <a:r>
              <a:rPr lang="en-US" altLang="ko-KR" dirty="0" err="1"/>
              <a:t>DAO,Bean</a:t>
            </a:r>
            <a:r>
              <a:rPr lang="ko-KR" altLang="en-US" dirty="0"/>
              <a:t>을 생성합니다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6F21F63-A69E-431F-9127-D87A8EEF3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970" y="1737698"/>
            <a:ext cx="5164073" cy="24918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F8B8D27-56AE-40C1-B6A5-846EA8A6BDDF}"/>
              </a:ext>
            </a:extLst>
          </p:cNvPr>
          <p:cNvSpPr txBox="1"/>
          <p:nvPr/>
        </p:nvSpPr>
        <p:spPr>
          <a:xfrm>
            <a:off x="6183970" y="4792418"/>
            <a:ext cx="5256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dirty="0"/>
              <a:t>Resource</a:t>
            </a:r>
            <a:r>
              <a:rPr lang="ko-KR" altLang="en-US" dirty="0"/>
              <a:t>를 </a:t>
            </a:r>
            <a:r>
              <a:rPr lang="en-US" altLang="ko-KR" dirty="0"/>
              <a:t>“</a:t>
            </a:r>
            <a:r>
              <a:rPr lang="en-US" altLang="ko-KR" dirty="0" err="1"/>
              <a:t>jdbc</a:t>
            </a:r>
            <a:r>
              <a:rPr lang="en-US" altLang="ko-KR" dirty="0"/>
              <a:t>/pool”</a:t>
            </a:r>
            <a:r>
              <a:rPr lang="ko-KR" altLang="en-US" dirty="0"/>
              <a:t>로 연결했던</a:t>
            </a:r>
            <a:r>
              <a:rPr lang="en-US" altLang="ko-KR" dirty="0"/>
              <a:t> </a:t>
            </a:r>
          </a:p>
          <a:p>
            <a:pPr algn="ctr"/>
            <a:r>
              <a:rPr lang="en-US" altLang="ko-KR" dirty="0"/>
              <a:t>Context</a:t>
            </a:r>
            <a:r>
              <a:rPr lang="ko-KR" altLang="en-US" dirty="0"/>
              <a:t>를 </a:t>
            </a:r>
            <a:r>
              <a:rPr lang="en-US" altLang="ko-KR" dirty="0"/>
              <a:t>DAO</a:t>
            </a:r>
            <a:r>
              <a:rPr lang="ko-KR" altLang="en-US" dirty="0"/>
              <a:t>에서 사용하기 위해 작성합니다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C932A5C-FC12-4E58-906E-F353F6A3C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661" y="1507559"/>
            <a:ext cx="3006018" cy="2952147"/>
          </a:xfrm>
          <a:prstGeom prst="rect">
            <a:avLst/>
          </a:prstGeom>
        </p:spPr>
      </p:pic>
      <p:sp>
        <p:nvSpPr>
          <p:cNvPr id="11" name="円/楕円 5">
            <a:extLst>
              <a:ext uri="{FF2B5EF4-FFF2-40B4-BE49-F238E27FC236}">
                <a16:creationId xmlns:a16="http://schemas.microsoft.com/office/drawing/2014/main" id="{CE4A0077-5FA5-4C67-8CA2-B7BE4769174D}"/>
              </a:ext>
            </a:extLst>
          </p:cNvPr>
          <p:cNvSpPr/>
          <p:nvPr/>
        </p:nvSpPr>
        <p:spPr>
          <a:xfrm>
            <a:off x="11186562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6748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8">
      <a:dk1>
        <a:srgbClr val="3A3838"/>
      </a:dk1>
      <a:lt1>
        <a:srgbClr val="FFFFFF"/>
      </a:lt1>
      <a:dk2>
        <a:srgbClr val="8A8686"/>
      </a:dk2>
      <a:lt2>
        <a:srgbClr val="F2F2F2"/>
      </a:lt2>
      <a:accent1>
        <a:srgbClr val="7CBAC9"/>
      </a:accent1>
      <a:accent2>
        <a:srgbClr val="01A6BC"/>
      </a:accent2>
      <a:accent3>
        <a:srgbClr val="006583"/>
      </a:accent3>
      <a:accent4>
        <a:srgbClr val="E8E4D9"/>
      </a:accent4>
      <a:accent5>
        <a:srgbClr val="B3A197"/>
      </a:accent5>
      <a:accent6>
        <a:srgbClr val="8A8686"/>
      </a:accent6>
      <a:hlink>
        <a:srgbClr val="3C3C3C"/>
      </a:hlink>
      <a:folHlink>
        <a:srgbClr val="3C3C3C"/>
      </a:folHlink>
    </a:clrScheme>
    <a:fontScheme name="Century Gothic">
      <a:majorFont>
        <a:latin typeface="Century Gothic"/>
        <a:ea typeface="나눔스퀘어 Bold"/>
        <a:cs typeface=""/>
      </a:majorFont>
      <a:minorFont>
        <a:latin typeface="Century Gothic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sb</Template>
  <TotalTime>816</TotalTime>
  <Words>757</Words>
  <Application>Microsoft Office PowerPoint</Application>
  <PresentationFormat>와이드스크린</PresentationFormat>
  <Paragraphs>206</Paragraphs>
  <Slides>31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나눔바른고딕</vt:lpstr>
      <vt:lpstr>나눔스퀘어</vt:lpstr>
      <vt:lpstr>맑은 고딕</vt:lpstr>
      <vt:lpstr>함초롬바탕</vt:lpstr>
      <vt:lpstr>Arial</vt:lpstr>
      <vt:lpstr>Century Gothic</vt:lpstr>
      <vt:lpstr>Office 테마</vt:lpstr>
      <vt:lpstr>포장기 셸 개체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Lee taegun</cp:lastModifiedBy>
  <cp:revision>326</cp:revision>
  <dcterms:created xsi:type="dcterms:W3CDTF">2019-08-12T05:10:14Z</dcterms:created>
  <dcterms:modified xsi:type="dcterms:W3CDTF">2020-09-07T09:55:10Z</dcterms:modified>
</cp:coreProperties>
</file>